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9" r:id="rId4"/>
    <p:sldId id="258" r:id="rId5"/>
    <p:sldId id="285" r:id="rId6"/>
    <p:sldId id="283" r:id="rId7"/>
    <p:sldId id="263" r:id="rId8"/>
    <p:sldId id="266" r:id="rId9"/>
    <p:sldId id="286" r:id="rId10"/>
    <p:sldId id="287" r:id="rId11"/>
    <p:sldId id="288" r:id="rId12"/>
    <p:sldId id="289" r:id="rId13"/>
    <p:sldId id="268" r:id="rId14"/>
    <p:sldId id="290" r:id="rId15"/>
    <p:sldId id="297" r:id="rId16"/>
    <p:sldId id="295" r:id="rId17"/>
    <p:sldId id="294" r:id="rId18"/>
    <p:sldId id="298" r:id="rId19"/>
    <p:sldId id="291" r:id="rId20"/>
    <p:sldId id="292" r:id="rId21"/>
    <p:sldId id="282" r:id="rId22"/>
  </p:sldIdLst>
  <p:sldSz cx="9144000" cy="5143500" type="screen16x9"/>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9" userDrawn="1">
          <p15:clr>
            <a:srgbClr val="A4A3A4"/>
          </p15:clr>
        </p15:guide>
        <p15:guide id="3" pos="272" userDrawn="1">
          <p15:clr>
            <a:srgbClr val="A4A3A4"/>
          </p15:clr>
        </p15:guide>
        <p15:guide id="4" pos="5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0B09"/>
    <a:srgbClr val="C34B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22" autoAdjust="0"/>
    <p:restoredTop sz="93951" autoAdjust="0"/>
  </p:normalViewPr>
  <p:slideViewPr>
    <p:cSldViewPr snapToGrid="0" showGuides="1">
      <p:cViewPr varScale="1">
        <p:scale>
          <a:sx n="117" d="100"/>
          <a:sy n="117" d="100"/>
        </p:scale>
        <p:origin x="336" y="48"/>
      </p:cViewPr>
      <p:guideLst>
        <p:guide orient="horz" pos="849"/>
        <p:guide pos="272"/>
        <p:guide pos="5488"/>
      </p:guideLst>
    </p:cSldViewPr>
  </p:slideViewPr>
  <p:notesTextViewPr>
    <p:cViewPr>
      <p:scale>
        <a:sx n="1" d="1"/>
        <a:sy n="1" d="1"/>
      </p:scale>
      <p:origin x="0" y="0"/>
    </p:cViewPr>
  </p:notesTextViewPr>
  <p:sorterViewPr>
    <p:cViewPr varScale="1">
      <p:scale>
        <a:sx n="1" d="1"/>
        <a:sy n="1" d="1"/>
      </p:scale>
      <p:origin x="0" y="-1401"/>
    </p:cViewPr>
  </p:sorter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B9CCE-6A00-46E0-97CF-45DD3CE826E0}" type="datetimeFigureOut">
              <a:rPr lang="zh-CN" altLang="en-US" smtClean="0"/>
              <a:t>2023/4/10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6D372-38EE-4634-A7E1-9AD53A1C89D2}" type="slidenum">
              <a:rPr lang="zh-CN" altLang="en-US" smtClean="0"/>
              <a:t>‹#›</a:t>
            </a:fld>
            <a:endParaRPr lang="zh-CN" altLang="en-US"/>
          </a:p>
        </p:txBody>
      </p:sp>
    </p:spTree>
    <p:extLst>
      <p:ext uri="{BB962C8B-B14F-4D97-AF65-F5344CB8AC3E}">
        <p14:creationId xmlns:p14="http://schemas.microsoft.com/office/powerpoint/2010/main" val="6105511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6D372-38EE-4634-A7E1-9AD53A1C89D2}" type="slidenum">
              <a:rPr lang="zh-CN" altLang="en-US" smtClean="0"/>
              <a:t>1</a:t>
            </a:fld>
            <a:endParaRPr lang="zh-CN" altLang="en-US"/>
          </a:p>
        </p:txBody>
      </p:sp>
    </p:spTree>
    <p:extLst>
      <p:ext uri="{BB962C8B-B14F-4D97-AF65-F5344CB8AC3E}">
        <p14:creationId xmlns:p14="http://schemas.microsoft.com/office/powerpoint/2010/main" val="396109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6D372-38EE-4634-A7E1-9AD53A1C89D2}" type="slidenum">
              <a:rPr lang="zh-CN" altLang="en-US" smtClean="0"/>
              <a:t>11</a:t>
            </a:fld>
            <a:endParaRPr lang="zh-CN" altLang="en-US"/>
          </a:p>
        </p:txBody>
      </p:sp>
    </p:spTree>
    <p:extLst>
      <p:ext uri="{BB962C8B-B14F-4D97-AF65-F5344CB8AC3E}">
        <p14:creationId xmlns:p14="http://schemas.microsoft.com/office/powerpoint/2010/main" val="1583493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12</a:t>
            </a:fld>
            <a:endParaRPr lang="zh-CN" altLang="en-US"/>
          </a:p>
        </p:txBody>
      </p:sp>
    </p:spTree>
    <p:extLst>
      <p:ext uri="{BB962C8B-B14F-4D97-AF65-F5344CB8AC3E}">
        <p14:creationId xmlns:p14="http://schemas.microsoft.com/office/powerpoint/2010/main" val="62840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13</a:t>
            </a:fld>
            <a:endParaRPr lang="zh-CN" altLang="en-US"/>
          </a:p>
        </p:txBody>
      </p:sp>
    </p:spTree>
    <p:extLst>
      <p:ext uri="{BB962C8B-B14F-4D97-AF65-F5344CB8AC3E}">
        <p14:creationId xmlns:p14="http://schemas.microsoft.com/office/powerpoint/2010/main" val="3481620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6D372-38EE-4634-A7E1-9AD53A1C89D2}" type="slidenum">
              <a:rPr lang="zh-CN" altLang="en-US" smtClean="0"/>
              <a:t>14</a:t>
            </a:fld>
            <a:endParaRPr lang="zh-CN" altLang="en-US"/>
          </a:p>
        </p:txBody>
      </p:sp>
    </p:spTree>
    <p:extLst>
      <p:ext uri="{BB962C8B-B14F-4D97-AF65-F5344CB8AC3E}">
        <p14:creationId xmlns:p14="http://schemas.microsoft.com/office/powerpoint/2010/main" val="4046583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15</a:t>
            </a:fld>
            <a:endParaRPr lang="zh-CN" altLang="en-US"/>
          </a:p>
        </p:txBody>
      </p:sp>
    </p:spTree>
    <p:extLst>
      <p:ext uri="{BB962C8B-B14F-4D97-AF65-F5344CB8AC3E}">
        <p14:creationId xmlns:p14="http://schemas.microsoft.com/office/powerpoint/2010/main" val="1484781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升华部分就这里讲完加一句国安法相关的夸的话吧，我就不再做一页</a:t>
            </a:r>
            <a:r>
              <a:rPr lang="en-US" altLang="zh-CN" dirty="0"/>
              <a:t>ppt</a:t>
            </a:r>
            <a:r>
              <a:rPr lang="zh-CN" altLang="en-US" dirty="0"/>
              <a:t>了？</a:t>
            </a:r>
          </a:p>
        </p:txBody>
      </p:sp>
      <p:sp>
        <p:nvSpPr>
          <p:cNvPr id="4" name="灯片编号占位符 3"/>
          <p:cNvSpPr>
            <a:spLocks noGrp="1"/>
          </p:cNvSpPr>
          <p:nvPr>
            <p:ph type="sldNum" sz="quarter" idx="10"/>
          </p:nvPr>
        </p:nvSpPr>
        <p:spPr/>
        <p:txBody>
          <a:bodyPr/>
          <a:lstStyle/>
          <a:p>
            <a:fld id="{1FD6D372-38EE-4634-A7E1-9AD53A1C89D2}" type="slidenum">
              <a:rPr lang="zh-CN" altLang="en-US" smtClean="0"/>
              <a:t>16</a:t>
            </a:fld>
            <a:endParaRPr lang="zh-CN" altLang="en-US"/>
          </a:p>
        </p:txBody>
      </p:sp>
    </p:spTree>
    <p:extLst>
      <p:ext uri="{BB962C8B-B14F-4D97-AF65-F5344CB8AC3E}">
        <p14:creationId xmlns:p14="http://schemas.microsoft.com/office/powerpoint/2010/main" val="819209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17</a:t>
            </a:fld>
            <a:endParaRPr lang="zh-CN" altLang="en-US"/>
          </a:p>
        </p:txBody>
      </p:sp>
    </p:spTree>
    <p:extLst>
      <p:ext uri="{BB962C8B-B14F-4D97-AF65-F5344CB8AC3E}">
        <p14:creationId xmlns:p14="http://schemas.microsoft.com/office/powerpoint/2010/main" val="34823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升华部分就这里讲完加一句国安法相关的夸的话吧，我就不再做一页</a:t>
            </a:r>
            <a:r>
              <a:rPr lang="en-US" altLang="zh-CN" dirty="0"/>
              <a:t>ppt</a:t>
            </a:r>
            <a:r>
              <a:rPr lang="zh-CN" altLang="en-US" dirty="0"/>
              <a:t>了？</a:t>
            </a:r>
          </a:p>
        </p:txBody>
      </p:sp>
      <p:sp>
        <p:nvSpPr>
          <p:cNvPr id="4" name="灯片编号占位符 3"/>
          <p:cNvSpPr>
            <a:spLocks noGrp="1"/>
          </p:cNvSpPr>
          <p:nvPr>
            <p:ph type="sldNum" sz="quarter" idx="10"/>
          </p:nvPr>
        </p:nvSpPr>
        <p:spPr/>
        <p:txBody>
          <a:bodyPr/>
          <a:lstStyle/>
          <a:p>
            <a:fld id="{1FD6D372-38EE-4634-A7E1-9AD53A1C89D2}" type="slidenum">
              <a:rPr lang="zh-CN" altLang="en-US" smtClean="0"/>
              <a:t>18</a:t>
            </a:fld>
            <a:endParaRPr lang="zh-CN" altLang="en-US"/>
          </a:p>
        </p:txBody>
      </p:sp>
    </p:spTree>
    <p:extLst>
      <p:ext uri="{BB962C8B-B14F-4D97-AF65-F5344CB8AC3E}">
        <p14:creationId xmlns:p14="http://schemas.microsoft.com/office/powerpoint/2010/main" val="102454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6D372-38EE-4634-A7E1-9AD53A1C89D2}" type="slidenum">
              <a:rPr lang="zh-CN" altLang="en-US" smtClean="0"/>
              <a:t>19</a:t>
            </a:fld>
            <a:endParaRPr lang="zh-CN" altLang="en-US"/>
          </a:p>
        </p:txBody>
      </p:sp>
    </p:spTree>
    <p:extLst>
      <p:ext uri="{BB962C8B-B14F-4D97-AF65-F5344CB8AC3E}">
        <p14:creationId xmlns:p14="http://schemas.microsoft.com/office/powerpoint/2010/main" val="90306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20</a:t>
            </a:fld>
            <a:endParaRPr lang="zh-CN" altLang="en-US"/>
          </a:p>
        </p:txBody>
      </p:sp>
    </p:spTree>
    <p:extLst>
      <p:ext uri="{BB962C8B-B14F-4D97-AF65-F5344CB8AC3E}">
        <p14:creationId xmlns:p14="http://schemas.microsoft.com/office/powerpoint/2010/main" val="372714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6D372-38EE-4634-A7E1-9AD53A1C89D2}" type="slidenum">
              <a:rPr lang="zh-CN" altLang="en-US" smtClean="0"/>
              <a:t>2</a:t>
            </a:fld>
            <a:endParaRPr lang="zh-CN" altLang="en-US"/>
          </a:p>
        </p:txBody>
      </p:sp>
    </p:spTree>
    <p:extLst>
      <p:ext uri="{BB962C8B-B14F-4D97-AF65-F5344CB8AC3E}">
        <p14:creationId xmlns:p14="http://schemas.microsoft.com/office/powerpoint/2010/main" val="3417722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21</a:t>
            </a:fld>
            <a:endParaRPr lang="zh-CN" altLang="en-US"/>
          </a:p>
        </p:txBody>
      </p:sp>
    </p:spTree>
    <p:extLst>
      <p:ext uri="{BB962C8B-B14F-4D97-AF65-F5344CB8AC3E}">
        <p14:creationId xmlns:p14="http://schemas.microsoft.com/office/powerpoint/2010/main" val="1678649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6D372-38EE-4634-A7E1-9AD53A1C89D2}" type="slidenum">
              <a:rPr lang="zh-CN" altLang="en-US" smtClean="0"/>
              <a:t>3</a:t>
            </a:fld>
            <a:endParaRPr lang="zh-CN" altLang="en-US"/>
          </a:p>
        </p:txBody>
      </p:sp>
    </p:spTree>
    <p:extLst>
      <p:ext uri="{BB962C8B-B14F-4D97-AF65-F5344CB8AC3E}">
        <p14:creationId xmlns:p14="http://schemas.microsoft.com/office/powerpoint/2010/main" val="731415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4</a:t>
            </a:fld>
            <a:endParaRPr lang="zh-CN" altLang="en-US"/>
          </a:p>
        </p:txBody>
      </p:sp>
    </p:spTree>
    <p:extLst>
      <p:ext uri="{BB962C8B-B14F-4D97-AF65-F5344CB8AC3E}">
        <p14:creationId xmlns:p14="http://schemas.microsoft.com/office/powerpoint/2010/main" val="3340059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5</a:t>
            </a:fld>
            <a:endParaRPr lang="zh-CN" altLang="en-US"/>
          </a:p>
        </p:txBody>
      </p:sp>
    </p:spTree>
    <p:extLst>
      <p:ext uri="{BB962C8B-B14F-4D97-AF65-F5344CB8AC3E}">
        <p14:creationId xmlns:p14="http://schemas.microsoft.com/office/powerpoint/2010/main" val="2141569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6D372-38EE-4634-A7E1-9AD53A1C89D2}" type="slidenum">
              <a:rPr lang="zh-CN" altLang="en-US" smtClean="0"/>
              <a:t>7</a:t>
            </a:fld>
            <a:endParaRPr lang="zh-CN" altLang="en-US"/>
          </a:p>
        </p:txBody>
      </p:sp>
    </p:spTree>
    <p:extLst>
      <p:ext uri="{BB962C8B-B14F-4D97-AF65-F5344CB8AC3E}">
        <p14:creationId xmlns:p14="http://schemas.microsoft.com/office/powerpoint/2010/main" val="171686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8</a:t>
            </a:fld>
            <a:endParaRPr lang="zh-CN" altLang="en-US"/>
          </a:p>
        </p:txBody>
      </p:sp>
    </p:spTree>
    <p:extLst>
      <p:ext uri="{BB962C8B-B14F-4D97-AF65-F5344CB8AC3E}">
        <p14:creationId xmlns:p14="http://schemas.microsoft.com/office/powerpoint/2010/main" val="2604058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6D372-38EE-4634-A7E1-9AD53A1C89D2}" type="slidenum">
              <a:rPr lang="zh-CN" altLang="en-US" smtClean="0"/>
              <a:t>9</a:t>
            </a:fld>
            <a:endParaRPr lang="zh-CN" altLang="en-US"/>
          </a:p>
        </p:txBody>
      </p:sp>
    </p:spTree>
    <p:extLst>
      <p:ext uri="{BB962C8B-B14F-4D97-AF65-F5344CB8AC3E}">
        <p14:creationId xmlns:p14="http://schemas.microsoft.com/office/powerpoint/2010/main" val="374637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D6D372-38EE-4634-A7E1-9AD53A1C89D2}" type="slidenum">
              <a:rPr lang="zh-CN" altLang="en-US" smtClean="0"/>
              <a:t>10</a:t>
            </a:fld>
            <a:endParaRPr lang="zh-CN" altLang="en-US"/>
          </a:p>
        </p:txBody>
      </p:sp>
    </p:spTree>
    <p:extLst>
      <p:ext uri="{BB962C8B-B14F-4D97-AF65-F5344CB8AC3E}">
        <p14:creationId xmlns:p14="http://schemas.microsoft.com/office/powerpoint/2010/main" val="3591134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321425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355945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37371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1390472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324847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269506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525865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90B3BD0-2F83-433B-AB1E-60A94CEB1C0E}"/>
              </a:ext>
            </a:extLst>
          </p:cNvPr>
          <p:cNvGrpSpPr/>
          <p:nvPr userDrawn="1"/>
        </p:nvGrpSpPr>
        <p:grpSpPr>
          <a:xfrm>
            <a:off x="168617" y="126433"/>
            <a:ext cx="507319" cy="507319"/>
            <a:chOff x="1035050" y="1492931"/>
            <a:chExt cx="898525" cy="898525"/>
          </a:xfrm>
        </p:grpSpPr>
        <p:sp>
          <p:nvSpPr>
            <p:cNvPr id="7" name="矩形 6">
              <a:extLst>
                <a:ext uri="{FF2B5EF4-FFF2-40B4-BE49-F238E27FC236}">
                  <a16:creationId xmlns:a16="http://schemas.microsoft.com/office/drawing/2014/main" id="{221647F6-418F-4C70-BA1D-D703A6438A74}"/>
                </a:ext>
              </a:extLst>
            </p:cNvPr>
            <p:cNvSpPr>
              <a:spLocks noChangeArrowheads="1"/>
            </p:cNvSpPr>
            <p:nvPr/>
          </p:nvSpPr>
          <p:spPr bwMode="auto">
            <a:xfrm>
              <a:off x="1035050" y="1492931"/>
              <a:ext cx="898525" cy="898525"/>
            </a:xfrm>
            <a:prstGeom prst="rect">
              <a:avLst/>
            </a:prstGeom>
            <a:solidFill>
              <a:srgbClr val="B80B09"/>
            </a:solidFill>
            <a:ln w="25400" cmpd="sng">
              <a:solidFill>
                <a:srgbClr val="000000">
                  <a:alpha val="0"/>
                </a:srgbClr>
              </a:solidFill>
              <a:miter lim="800000"/>
              <a:headEnd/>
              <a:tailEnd/>
            </a:ln>
          </p:spPr>
          <p:txBody>
            <a:bodyPr lIns="0" tIns="0" r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584200" eaLnBrk="1" hangingPunct="1">
                <a:buFont typeface="Arial" panose="020B0604020202020204" pitchFamily="34" charset="0"/>
                <a:buNone/>
                <a:defRPr/>
              </a:pPr>
              <a:endParaRPr lang="zh-CN" altLang="en-US" sz="4000">
                <a:solidFill>
                  <a:srgbClr val="FFFFFF"/>
                </a:solidFill>
                <a:effectLst>
                  <a:outerShdw blurRad="38100" dist="38100" dir="2700000" algn="tl">
                    <a:srgbClr val="000000"/>
                  </a:outerShdw>
                </a:effectLst>
              </a:endParaRPr>
            </a:p>
          </p:txBody>
        </p:sp>
        <p:pic>
          <p:nvPicPr>
            <p:cNvPr id="8" name="图片 7">
              <a:extLst>
                <a:ext uri="{FF2B5EF4-FFF2-40B4-BE49-F238E27FC236}">
                  <a16:creationId xmlns:a16="http://schemas.microsoft.com/office/drawing/2014/main" id="{50C98DA5-7B21-49D1-AFD1-016BB8C59A7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6846" y="1560486"/>
              <a:ext cx="734929" cy="734929"/>
            </a:xfrm>
            <a:prstGeom prst="rect">
              <a:avLst/>
            </a:prstGeom>
            <a:solidFill>
              <a:srgbClr val="C00000"/>
            </a:solidFill>
          </p:spPr>
        </p:pic>
      </p:grpSp>
      <p:cxnSp>
        <p:nvCxnSpPr>
          <p:cNvPr id="9" name="直接连接符 8">
            <a:extLst>
              <a:ext uri="{FF2B5EF4-FFF2-40B4-BE49-F238E27FC236}">
                <a16:creationId xmlns:a16="http://schemas.microsoft.com/office/drawing/2014/main" id="{3FA8A654-896A-4F85-8E95-5B46B163C9E1}"/>
              </a:ext>
            </a:extLst>
          </p:cNvPr>
          <p:cNvCxnSpPr>
            <a:cxnSpLocks/>
          </p:cNvCxnSpPr>
          <p:nvPr userDrawn="1"/>
        </p:nvCxnSpPr>
        <p:spPr>
          <a:xfrm>
            <a:off x="675934" y="624226"/>
            <a:ext cx="8468066" cy="0"/>
          </a:xfrm>
          <a:prstGeom prst="line">
            <a:avLst/>
          </a:prstGeom>
          <a:ln w="19050">
            <a:solidFill>
              <a:srgbClr val="B80B09"/>
            </a:soli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72E8078C-1844-46E4-99A1-8C2C6253630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3672" b="8347"/>
          <a:stretch/>
        </p:blipFill>
        <p:spPr>
          <a:xfrm>
            <a:off x="7239000" y="3728758"/>
            <a:ext cx="1905000" cy="1414742"/>
          </a:xfrm>
          <a:prstGeom prst="rect">
            <a:avLst/>
          </a:prstGeom>
        </p:spPr>
      </p:pic>
      <p:pic>
        <p:nvPicPr>
          <p:cNvPr id="11" name="图片 10">
            <a:extLst>
              <a:ext uri="{FF2B5EF4-FFF2-40B4-BE49-F238E27FC236}">
                <a16:creationId xmlns:a16="http://schemas.microsoft.com/office/drawing/2014/main" id="{12FEBBAC-B99B-47CB-87C4-7961AF952496}"/>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074382" y="19050"/>
            <a:ext cx="2098194" cy="624226"/>
          </a:xfrm>
          <a:prstGeom prst="rect">
            <a:avLst/>
          </a:prstGeom>
        </p:spPr>
      </p:pic>
    </p:spTree>
    <p:extLst>
      <p:ext uri="{BB962C8B-B14F-4D97-AF65-F5344CB8AC3E}">
        <p14:creationId xmlns:p14="http://schemas.microsoft.com/office/powerpoint/2010/main" val="4150279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3421990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281391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68FA0EF5-D1A4-4A13-900C-FB68AE89763E}" type="datetimeFigureOut">
              <a:rPr lang="zh-CN" altLang="en-US" smtClean="0"/>
              <a:t>2023/4/10</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492C7940-F206-4A92-A6D7-C95388065250}" type="slidenum">
              <a:rPr lang="zh-CN" altLang="en-US" smtClean="0"/>
              <a:t>‹#›</a:t>
            </a:fld>
            <a:endParaRPr lang="zh-CN" altLang="en-US"/>
          </a:p>
        </p:txBody>
      </p:sp>
    </p:spTree>
    <p:extLst>
      <p:ext uri="{BB962C8B-B14F-4D97-AF65-F5344CB8AC3E}">
        <p14:creationId xmlns:p14="http://schemas.microsoft.com/office/powerpoint/2010/main" val="3845342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ADE30D8-082D-4431-99AE-253E2BFF8B9C}"/>
              </a:ext>
            </a:extLst>
          </p:cNvPr>
          <p:cNvPicPr>
            <a:picLocks noChangeAspect="1"/>
          </p:cNvPicPr>
          <p:nvPr userDrawn="1"/>
        </p:nvPicPr>
        <p:blipFill>
          <a:blip r:embed="rId13" cstate="screen">
            <a:extLst>
              <a:ext uri="{BEBA8EAE-BF5A-486C-A8C5-ECC9F3942E4B}">
                <a14:imgProps xmlns:a14="http://schemas.microsoft.com/office/drawing/2010/main">
                  <a14:imgLayer r:embed="rId14">
                    <a14:imgEffect>
                      <a14:artisticTexturizer/>
                    </a14:imgEffect>
                  </a14:imgLayer>
                </a14:imgProps>
              </a:ext>
              <a:ext uri="{28A0092B-C50C-407E-A947-70E740481C1C}">
                <a14:useLocalDpi xmlns:a14="http://schemas.microsoft.com/office/drawing/2010/main"/>
              </a:ext>
            </a:extLst>
          </a:blip>
          <a:stretch>
            <a:fillRect/>
          </a:stretch>
        </p:blipFill>
        <p:spPr>
          <a:xfrm>
            <a:off x="0" y="0"/>
            <a:ext cx="9144000" cy="5130452"/>
          </a:xfrm>
          <a:prstGeom prst="rect">
            <a:avLst/>
          </a:prstGeom>
        </p:spPr>
      </p:pic>
    </p:spTree>
    <p:extLst>
      <p:ext uri="{BB962C8B-B14F-4D97-AF65-F5344CB8AC3E}">
        <p14:creationId xmlns:p14="http://schemas.microsoft.com/office/powerpoint/2010/main" val="1677544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hemeOverride" Target="../theme/themeOverride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B17FA29-30BD-442C-A087-8A380CA205E9}"/>
              </a:ext>
            </a:extLst>
          </p:cNvPr>
          <p:cNvPicPr>
            <a:picLocks noChangeAspect="1"/>
          </p:cNvPicPr>
          <p:nvPr/>
        </p:nvPicPr>
        <p:blipFill rotWithShape="1">
          <a:blip r:embed="rId4">
            <a:extLst>
              <a:ext uri="{28A0092B-C50C-407E-A947-70E740481C1C}">
                <a14:useLocalDpi xmlns:a14="http://schemas.microsoft.com/office/drawing/2010/main" val="0"/>
              </a:ext>
            </a:extLst>
          </a:blip>
          <a:srcRect l="1201" r="36991" b="2780"/>
          <a:stretch/>
        </p:blipFill>
        <p:spPr>
          <a:xfrm>
            <a:off x="0" y="839258"/>
            <a:ext cx="5267325" cy="4304241"/>
          </a:xfrm>
          <a:prstGeom prst="rect">
            <a:avLst/>
          </a:prstGeom>
        </p:spPr>
      </p:pic>
      <p:pic>
        <p:nvPicPr>
          <p:cNvPr id="8" name="图片 7">
            <a:extLst>
              <a:ext uri="{FF2B5EF4-FFF2-40B4-BE49-F238E27FC236}">
                <a16:creationId xmlns:a16="http://schemas.microsoft.com/office/drawing/2014/main" id="{3135F9D4-1CF8-4476-93C0-E594ED25CDC7}"/>
              </a:ext>
            </a:extLst>
          </p:cNvPr>
          <p:cNvPicPr>
            <a:picLocks noChangeAspect="1"/>
          </p:cNvPicPr>
          <p:nvPr/>
        </p:nvPicPr>
        <p:blipFill rotWithShape="1">
          <a:blip r:embed="rId5">
            <a:extLst>
              <a:ext uri="{28A0092B-C50C-407E-A947-70E740481C1C}">
                <a14:useLocalDpi xmlns:a14="http://schemas.microsoft.com/office/drawing/2010/main" val="0"/>
              </a:ext>
            </a:extLst>
          </a:blip>
          <a:srcRect r="13875" b="8347"/>
          <a:stretch/>
        </p:blipFill>
        <p:spPr>
          <a:xfrm>
            <a:off x="5259862" y="1917269"/>
            <a:ext cx="3884138" cy="3226230"/>
          </a:xfrm>
          <a:prstGeom prst="rect">
            <a:avLst/>
          </a:prstGeom>
        </p:spPr>
      </p:pic>
      <p:pic>
        <p:nvPicPr>
          <p:cNvPr id="10" name="图片 9" descr="2">
            <a:extLst>
              <a:ext uri="{FF2B5EF4-FFF2-40B4-BE49-F238E27FC236}">
                <a16:creationId xmlns:a16="http://schemas.microsoft.com/office/drawing/2014/main" id="{5C9FBDBF-7B53-4950-869D-4CC59D0C3562}"/>
              </a:ext>
            </a:extLst>
          </p:cNvPr>
          <p:cNvPicPr>
            <a:picLocks noChangeAspect="1"/>
          </p:cNvPicPr>
          <p:nvPr/>
        </p:nvPicPr>
        <p:blipFill>
          <a:blip r:embed="rId6"/>
          <a:stretch>
            <a:fillRect/>
          </a:stretch>
        </p:blipFill>
        <p:spPr>
          <a:xfrm>
            <a:off x="7369087" y="88679"/>
            <a:ext cx="1499414" cy="2528020"/>
          </a:xfrm>
          <a:prstGeom prst="rect">
            <a:avLst/>
          </a:prstGeom>
        </p:spPr>
      </p:pic>
      <p:sp>
        <p:nvSpPr>
          <p:cNvPr id="5" name="矩形 4">
            <a:extLst>
              <a:ext uri="{FF2B5EF4-FFF2-40B4-BE49-F238E27FC236}">
                <a16:creationId xmlns:a16="http://schemas.microsoft.com/office/drawing/2014/main" id="{9481B30B-5D63-4E42-8263-4CD172A4A5C2}"/>
              </a:ext>
            </a:extLst>
          </p:cNvPr>
          <p:cNvSpPr/>
          <p:nvPr/>
        </p:nvSpPr>
        <p:spPr>
          <a:xfrm>
            <a:off x="2598057" y="973045"/>
            <a:ext cx="5492750" cy="830997"/>
          </a:xfrm>
          <a:prstGeom prst="rect">
            <a:avLst/>
          </a:prstGeom>
        </p:spPr>
        <p:txBody>
          <a:bodyPr wrap="square">
            <a:spAutoFit/>
          </a:bodyPr>
          <a:lstStyle/>
          <a:p>
            <a:pPr algn="ctr"/>
            <a:r>
              <a:rPr lang="zh-CN" altLang="en-US" sz="4800" b="1" dirty="0">
                <a:ln>
                  <a:solidFill>
                    <a:schemeClr val="bg1"/>
                  </a:solidFill>
                </a:ln>
                <a:solidFill>
                  <a:srgbClr val="C00000"/>
                </a:solidFill>
                <a:latin typeface="+mj-ea"/>
                <a:ea typeface="+mj-ea"/>
              </a:rPr>
              <a:t>中国特色社会主义</a:t>
            </a:r>
            <a:endParaRPr lang="en-US" altLang="zh-CN" sz="4800" b="1" dirty="0">
              <a:ln>
                <a:solidFill>
                  <a:schemeClr val="bg1"/>
                </a:solidFill>
              </a:ln>
              <a:solidFill>
                <a:srgbClr val="C00000"/>
              </a:solidFill>
              <a:latin typeface="+mj-ea"/>
              <a:ea typeface="+mj-ea"/>
            </a:endParaRPr>
          </a:p>
        </p:txBody>
      </p:sp>
      <p:sp>
        <p:nvSpPr>
          <p:cNvPr id="7" name="矩形 6">
            <a:extLst>
              <a:ext uri="{FF2B5EF4-FFF2-40B4-BE49-F238E27FC236}">
                <a16:creationId xmlns:a16="http://schemas.microsoft.com/office/drawing/2014/main" id="{3F3E7903-1C25-4364-90B3-4D5FF21E5EE8}"/>
              </a:ext>
            </a:extLst>
          </p:cNvPr>
          <p:cNvSpPr/>
          <p:nvPr/>
        </p:nvSpPr>
        <p:spPr>
          <a:xfrm>
            <a:off x="3378653" y="1671508"/>
            <a:ext cx="3947886" cy="830997"/>
          </a:xfrm>
          <a:prstGeom prst="rect">
            <a:avLst/>
          </a:prstGeom>
        </p:spPr>
        <p:txBody>
          <a:bodyPr wrap="square">
            <a:spAutoFit/>
          </a:bodyPr>
          <a:lstStyle/>
          <a:p>
            <a:pPr algn="ctr"/>
            <a:r>
              <a:rPr lang="zh-CN" altLang="en-US" sz="4800" b="1" dirty="0">
                <a:ln>
                  <a:solidFill>
                    <a:schemeClr val="bg1"/>
                  </a:solidFill>
                </a:ln>
                <a:solidFill>
                  <a:srgbClr val="C00000"/>
                </a:solidFill>
                <a:latin typeface="+mj-ea"/>
                <a:ea typeface="+mj-ea"/>
              </a:rPr>
              <a:t>一国两制</a:t>
            </a:r>
          </a:p>
        </p:txBody>
      </p:sp>
      <p:sp>
        <p:nvSpPr>
          <p:cNvPr id="6" name="矩形 5">
            <a:extLst>
              <a:ext uri="{FF2B5EF4-FFF2-40B4-BE49-F238E27FC236}">
                <a16:creationId xmlns:a16="http://schemas.microsoft.com/office/drawing/2014/main" id="{F5E57E56-E256-4965-A696-04E1D055DA6C}"/>
              </a:ext>
            </a:extLst>
          </p:cNvPr>
          <p:cNvSpPr/>
          <p:nvPr/>
        </p:nvSpPr>
        <p:spPr>
          <a:xfrm>
            <a:off x="1964417" y="2640996"/>
            <a:ext cx="6760029" cy="369332"/>
          </a:xfrm>
          <a:prstGeom prst="rect">
            <a:avLst/>
          </a:prstGeom>
        </p:spPr>
        <p:txBody>
          <a:bodyPr wrap="square">
            <a:spAutoFit/>
          </a:bodyPr>
          <a:lstStyle/>
          <a:p>
            <a:pPr algn="ctr"/>
            <a:r>
              <a:rPr lang="zh-CN" altLang="en-US" b="1" dirty="0"/>
              <a:t>读</a:t>
            </a:r>
            <a:r>
              <a:rPr lang="en-US" altLang="zh-CN" b="1" dirty="0"/>
              <a:t>《</a:t>
            </a:r>
            <a:r>
              <a:rPr lang="zh-CN" altLang="en-US" b="1" dirty="0"/>
              <a:t>共产党简史</a:t>
            </a:r>
            <a:r>
              <a:rPr lang="en-US" altLang="zh-CN" b="1" dirty="0"/>
              <a:t>》</a:t>
            </a:r>
            <a:r>
              <a:rPr lang="zh-CN" altLang="en-US" b="1" dirty="0"/>
              <a:t>分享</a:t>
            </a:r>
          </a:p>
        </p:txBody>
      </p:sp>
      <p:sp>
        <p:nvSpPr>
          <p:cNvPr id="13" name="矩形 12">
            <a:extLst>
              <a:ext uri="{FF2B5EF4-FFF2-40B4-BE49-F238E27FC236}">
                <a16:creationId xmlns:a16="http://schemas.microsoft.com/office/drawing/2014/main" id="{C2C1FB8A-D20A-475B-BE53-666C7854D5C3}"/>
              </a:ext>
            </a:extLst>
          </p:cNvPr>
          <p:cNvSpPr/>
          <p:nvPr/>
        </p:nvSpPr>
        <p:spPr>
          <a:xfrm>
            <a:off x="34471" y="28591"/>
            <a:ext cx="2670629" cy="400110"/>
          </a:xfrm>
          <a:prstGeom prst="rect">
            <a:avLst/>
          </a:prstGeom>
          <a:ln>
            <a:solidFill>
              <a:srgbClr val="C00000"/>
            </a:solidFill>
            <a:prstDash val="sysDot"/>
          </a:ln>
        </p:spPr>
        <p:txBody>
          <a:bodyPr wrap="square">
            <a:spAutoFit/>
          </a:bodyPr>
          <a:lstStyle/>
          <a:p>
            <a:pPr algn="ctr"/>
            <a:r>
              <a:rPr lang="zh-CN" altLang="en-US" sz="2000" dirty="0">
                <a:solidFill>
                  <a:srgbClr val="C00000"/>
                </a:solidFill>
                <a:latin typeface="+mj-ea"/>
                <a:ea typeface="+mj-ea"/>
              </a:rPr>
              <a:t>三团十三连</a:t>
            </a:r>
            <a:r>
              <a:rPr lang="en-US" altLang="zh-CN" sz="2000" dirty="0">
                <a:solidFill>
                  <a:srgbClr val="C00000"/>
                </a:solidFill>
                <a:latin typeface="+mj-ea"/>
                <a:ea typeface="+mj-ea"/>
              </a:rPr>
              <a:t>8</a:t>
            </a:r>
            <a:r>
              <a:rPr lang="zh-CN" altLang="en-US" sz="2000" dirty="0">
                <a:solidFill>
                  <a:srgbClr val="C00000"/>
                </a:solidFill>
                <a:latin typeface="+mj-ea"/>
                <a:ea typeface="+mj-ea"/>
              </a:rPr>
              <a:t>组</a:t>
            </a:r>
          </a:p>
        </p:txBody>
      </p:sp>
      <p:pic>
        <p:nvPicPr>
          <p:cNvPr id="14" name="图片 13">
            <a:extLst>
              <a:ext uri="{FF2B5EF4-FFF2-40B4-BE49-F238E27FC236}">
                <a16:creationId xmlns:a16="http://schemas.microsoft.com/office/drawing/2014/main" id="{2765E036-9A5B-4722-AC10-42F55E01E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6425" y="1005079"/>
            <a:ext cx="677879" cy="670590"/>
          </a:xfrm>
          <a:prstGeom prst="rect">
            <a:avLst/>
          </a:prstGeom>
        </p:spPr>
      </p:pic>
      <p:sp>
        <p:nvSpPr>
          <p:cNvPr id="11" name="矩形 10">
            <a:extLst>
              <a:ext uri="{FF2B5EF4-FFF2-40B4-BE49-F238E27FC236}">
                <a16:creationId xmlns:a16="http://schemas.microsoft.com/office/drawing/2014/main" id="{032B3402-959E-4557-B458-9BC8ED3664F8}"/>
              </a:ext>
            </a:extLst>
          </p:cNvPr>
          <p:cNvSpPr/>
          <p:nvPr/>
        </p:nvSpPr>
        <p:spPr>
          <a:xfrm>
            <a:off x="2598742" y="990322"/>
            <a:ext cx="5492750" cy="830997"/>
          </a:xfrm>
          <a:prstGeom prst="rect">
            <a:avLst/>
          </a:prstGeom>
        </p:spPr>
        <p:txBody>
          <a:bodyPr wrap="square">
            <a:spAutoFit/>
          </a:bodyPr>
          <a:lstStyle/>
          <a:p>
            <a:pPr algn="ctr"/>
            <a:r>
              <a:rPr lang="zh-CN" altLang="en-US" sz="4800" b="1" dirty="0">
                <a:ln>
                  <a:solidFill>
                    <a:schemeClr val="bg1"/>
                  </a:solidFill>
                </a:ln>
                <a:solidFill>
                  <a:srgbClr val="C00000"/>
                </a:solidFill>
                <a:latin typeface="+mj-ea"/>
                <a:ea typeface="+mj-ea"/>
              </a:rPr>
              <a:t>中国特色社会主义</a:t>
            </a:r>
            <a:endParaRPr lang="en-US" altLang="zh-CN" sz="4800" b="1" dirty="0">
              <a:ln>
                <a:solidFill>
                  <a:schemeClr val="bg1"/>
                </a:solidFill>
              </a:ln>
              <a:solidFill>
                <a:srgbClr val="C00000"/>
              </a:solidFill>
              <a:latin typeface="+mj-ea"/>
              <a:ea typeface="+mj-ea"/>
            </a:endParaRPr>
          </a:p>
        </p:txBody>
      </p:sp>
      <p:sp>
        <p:nvSpPr>
          <p:cNvPr id="12" name="矩形 11">
            <a:extLst>
              <a:ext uri="{FF2B5EF4-FFF2-40B4-BE49-F238E27FC236}">
                <a16:creationId xmlns:a16="http://schemas.microsoft.com/office/drawing/2014/main" id="{4A369D1D-5D79-4C1D-A119-B680E877BC7C}"/>
              </a:ext>
            </a:extLst>
          </p:cNvPr>
          <p:cNvSpPr/>
          <p:nvPr/>
        </p:nvSpPr>
        <p:spPr>
          <a:xfrm>
            <a:off x="3371174" y="1692946"/>
            <a:ext cx="3947886" cy="830997"/>
          </a:xfrm>
          <a:prstGeom prst="rect">
            <a:avLst/>
          </a:prstGeom>
        </p:spPr>
        <p:txBody>
          <a:bodyPr wrap="square">
            <a:spAutoFit/>
          </a:bodyPr>
          <a:lstStyle/>
          <a:p>
            <a:pPr algn="ctr"/>
            <a:r>
              <a:rPr lang="zh-CN" altLang="en-US" sz="4800" b="1" dirty="0">
                <a:ln>
                  <a:solidFill>
                    <a:schemeClr val="bg1"/>
                  </a:solidFill>
                </a:ln>
                <a:solidFill>
                  <a:srgbClr val="C00000"/>
                </a:solidFill>
                <a:latin typeface="+mj-ea"/>
                <a:ea typeface="+mj-ea"/>
              </a:rPr>
              <a:t>一国两制</a:t>
            </a:r>
          </a:p>
        </p:txBody>
      </p:sp>
    </p:spTree>
    <p:extLst>
      <p:ext uri="{BB962C8B-B14F-4D97-AF65-F5344CB8AC3E}">
        <p14:creationId xmlns:p14="http://schemas.microsoft.com/office/powerpoint/2010/main" val="2087581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250" fill="hold"/>
                                        <p:tgtEl>
                                          <p:spTgt spid="13"/>
                                        </p:tgtEl>
                                        <p:attrNameLst>
                                          <p:attrName>ppt_x</p:attrName>
                                        </p:attrNameLst>
                                      </p:cBhvr>
                                      <p:tavLst>
                                        <p:tav tm="0">
                                          <p:val>
                                            <p:strVal val="0-#ppt_w/2"/>
                                          </p:val>
                                        </p:tav>
                                        <p:tav tm="100000">
                                          <p:val>
                                            <p:strVal val="#ppt_x"/>
                                          </p:val>
                                        </p:tav>
                                      </p:tavLst>
                                    </p:anim>
                                    <p:anim calcmode="lin" valueType="num">
                                      <p:cBhvr additive="base">
                                        <p:cTn id="24" dur="250" fill="hold"/>
                                        <p:tgtEl>
                                          <p:spTgt spid="13"/>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53" presetClass="entr" presetSubtype="52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250" fill="hold"/>
                                        <p:tgtEl>
                                          <p:spTgt spid="14"/>
                                        </p:tgtEl>
                                        <p:attrNameLst>
                                          <p:attrName>ppt_w</p:attrName>
                                        </p:attrNameLst>
                                      </p:cBhvr>
                                      <p:tavLst>
                                        <p:tav tm="0">
                                          <p:val>
                                            <p:fltVal val="0"/>
                                          </p:val>
                                        </p:tav>
                                        <p:tav tm="100000">
                                          <p:val>
                                            <p:strVal val="#ppt_w"/>
                                          </p:val>
                                        </p:tav>
                                      </p:tavLst>
                                    </p:anim>
                                    <p:anim calcmode="lin" valueType="num">
                                      <p:cBhvr>
                                        <p:cTn id="29" dur="250" fill="hold"/>
                                        <p:tgtEl>
                                          <p:spTgt spid="14"/>
                                        </p:tgtEl>
                                        <p:attrNameLst>
                                          <p:attrName>ppt_h</p:attrName>
                                        </p:attrNameLst>
                                      </p:cBhvr>
                                      <p:tavLst>
                                        <p:tav tm="0">
                                          <p:val>
                                            <p:fltVal val="0"/>
                                          </p:val>
                                        </p:tav>
                                        <p:tav tm="100000">
                                          <p:val>
                                            <p:strVal val="#ppt_h"/>
                                          </p:val>
                                        </p:tav>
                                      </p:tavLst>
                                    </p:anim>
                                    <p:animEffect transition="in" filter="fade">
                                      <p:cBhvr>
                                        <p:cTn id="30" dur="250"/>
                                        <p:tgtEl>
                                          <p:spTgt spid="14"/>
                                        </p:tgtEl>
                                      </p:cBhvr>
                                    </p:animEffect>
                                    <p:anim calcmode="lin" valueType="num">
                                      <p:cBhvr>
                                        <p:cTn id="31" dur="250" fill="hold"/>
                                        <p:tgtEl>
                                          <p:spTgt spid="14"/>
                                        </p:tgtEl>
                                        <p:attrNameLst>
                                          <p:attrName>ppt_x</p:attrName>
                                        </p:attrNameLst>
                                      </p:cBhvr>
                                      <p:tavLst>
                                        <p:tav tm="0">
                                          <p:val>
                                            <p:fltVal val="0.5"/>
                                          </p:val>
                                        </p:tav>
                                        <p:tav tm="100000">
                                          <p:val>
                                            <p:strVal val="#ppt_x"/>
                                          </p:val>
                                        </p:tav>
                                      </p:tavLst>
                                    </p:anim>
                                    <p:anim calcmode="lin" valueType="num">
                                      <p:cBhvr>
                                        <p:cTn id="32" dur="250" fill="hold"/>
                                        <p:tgtEl>
                                          <p:spTgt spid="14"/>
                                        </p:tgtEl>
                                        <p:attrNameLst>
                                          <p:attrName>ppt_y</p:attrName>
                                        </p:attrNameLst>
                                      </p:cBhvr>
                                      <p:tavLst>
                                        <p:tav tm="0">
                                          <p:val>
                                            <p:fltVal val="0.5"/>
                                          </p:val>
                                        </p:tav>
                                        <p:tav tm="100000">
                                          <p:val>
                                            <p:strVal val="#ppt_y"/>
                                          </p:val>
                                        </p:tav>
                                      </p:tavLst>
                                    </p:anim>
                                  </p:childTnLst>
                                </p:cTn>
                              </p:par>
                            </p:childTnLst>
                          </p:cTn>
                        </p:par>
                        <p:par>
                          <p:cTn id="33" fill="hold">
                            <p:stCondLst>
                              <p:cond delay="1250"/>
                            </p:stCondLst>
                            <p:childTnLst>
                              <p:par>
                                <p:cTn id="34" presetID="53" presetClass="entr" presetSubtype="16"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250" fill="hold"/>
                                        <p:tgtEl>
                                          <p:spTgt spid="5"/>
                                        </p:tgtEl>
                                        <p:attrNameLst>
                                          <p:attrName>ppt_w</p:attrName>
                                        </p:attrNameLst>
                                      </p:cBhvr>
                                      <p:tavLst>
                                        <p:tav tm="0">
                                          <p:val>
                                            <p:fltVal val="0"/>
                                          </p:val>
                                        </p:tav>
                                        <p:tav tm="100000">
                                          <p:val>
                                            <p:strVal val="#ppt_w"/>
                                          </p:val>
                                        </p:tav>
                                      </p:tavLst>
                                    </p:anim>
                                    <p:anim calcmode="lin" valueType="num">
                                      <p:cBhvr>
                                        <p:cTn id="37" dur="250" fill="hold"/>
                                        <p:tgtEl>
                                          <p:spTgt spid="5"/>
                                        </p:tgtEl>
                                        <p:attrNameLst>
                                          <p:attrName>ppt_h</p:attrName>
                                        </p:attrNameLst>
                                      </p:cBhvr>
                                      <p:tavLst>
                                        <p:tav tm="0">
                                          <p:val>
                                            <p:fltVal val="0"/>
                                          </p:val>
                                        </p:tav>
                                        <p:tav tm="100000">
                                          <p:val>
                                            <p:strVal val="#ppt_h"/>
                                          </p:val>
                                        </p:tav>
                                      </p:tavLst>
                                    </p:anim>
                                    <p:animEffect transition="in" filter="fade">
                                      <p:cBhvr>
                                        <p:cTn id="38" dur="25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250" fill="hold"/>
                                        <p:tgtEl>
                                          <p:spTgt spid="11"/>
                                        </p:tgtEl>
                                        <p:attrNameLst>
                                          <p:attrName>ppt_w</p:attrName>
                                        </p:attrNameLst>
                                      </p:cBhvr>
                                      <p:tavLst>
                                        <p:tav tm="0">
                                          <p:val>
                                            <p:fltVal val="0"/>
                                          </p:val>
                                        </p:tav>
                                        <p:tav tm="100000">
                                          <p:val>
                                            <p:strVal val="#ppt_w"/>
                                          </p:val>
                                        </p:tav>
                                      </p:tavLst>
                                    </p:anim>
                                    <p:anim calcmode="lin" valueType="num">
                                      <p:cBhvr>
                                        <p:cTn id="42" dur="250" fill="hold"/>
                                        <p:tgtEl>
                                          <p:spTgt spid="11"/>
                                        </p:tgtEl>
                                        <p:attrNameLst>
                                          <p:attrName>ppt_h</p:attrName>
                                        </p:attrNameLst>
                                      </p:cBhvr>
                                      <p:tavLst>
                                        <p:tav tm="0">
                                          <p:val>
                                            <p:fltVal val="0"/>
                                          </p:val>
                                        </p:tav>
                                        <p:tav tm="100000">
                                          <p:val>
                                            <p:strVal val="#ppt_h"/>
                                          </p:val>
                                        </p:tav>
                                      </p:tavLst>
                                    </p:anim>
                                    <p:animEffect transition="in" filter="fade">
                                      <p:cBhvr>
                                        <p:cTn id="43" dur="250"/>
                                        <p:tgtEl>
                                          <p:spTgt spid="11"/>
                                        </p:tgtEl>
                                      </p:cBhvr>
                                    </p:animEffect>
                                  </p:childTnLst>
                                </p:cTn>
                              </p:par>
                            </p:childTnLst>
                          </p:cTn>
                        </p:par>
                        <p:par>
                          <p:cTn id="44" fill="hold">
                            <p:stCondLst>
                              <p:cond delay="150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250" fill="hold"/>
                                        <p:tgtEl>
                                          <p:spTgt spid="7"/>
                                        </p:tgtEl>
                                        <p:attrNameLst>
                                          <p:attrName>ppt_w</p:attrName>
                                        </p:attrNameLst>
                                      </p:cBhvr>
                                      <p:tavLst>
                                        <p:tav tm="0">
                                          <p:val>
                                            <p:fltVal val="0"/>
                                          </p:val>
                                        </p:tav>
                                        <p:tav tm="100000">
                                          <p:val>
                                            <p:strVal val="#ppt_w"/>
                                          </p:val>
                                        </p:tav>
                                      </p:tavLst>
                                    </p:anim>
                                    <p:anim calcmode="lin" valueType="num">
                                      <p:cBhvr>
                                        <p:cTn id="48" dur="250" fill="hold"/>
                                        <p:tgtEl>
                                          <p:spTgt spid="7"/>
                                        </p:tgtEl>
                                        <p:attrNameLst>
                                          <p:attrName>ppt_h</p:attrName>
                                        </p:attrNameLst>
                                      </p:cBhvr>
                                      <p:tavLst>
                                        <p:tav tm="0">
                                          <p:val>
                                            <p:fltVal val="0"/>
                                          </p:val>
                                        </p:tav>
                                        <p:tav tm="100000">
                                          <p:val>
                                            <p:strVal val="#ppt_h"/>
                                          </p:val>
                                        </p:tav>
                                      </p:tavLst>
                                    </p:anim>
                                    <p:animEffect transition="in" filter="fade">
                                      <p:cBhvr>
                                        <p:cTn id="49" dur="250"/>
                                        <p:tgtEl>
                                          <p:spTgt spid="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250" fill="hold"/>
                                        <p:tgtEl>
                                          <p:spTgt spid="12"/>
                                        </p:tgtEl>
                                        <p:attrNameLst>
                                          <p:attrName>ppt_w</p:attrName>
                                        </p:attrNameLst>
                                      </p:cBhvr>
                                      <p:tavLst>
                                        <p:tav tm="0">
                                          <p:val>
                                            <p:fltVal val="0"/>
                                          </p:val>
                                        </p:tav>
                                        <p:tav tm="100000">
                                          <p:val>
                                            <p:strVal val="#ppt_w"/>
                                          </p:val>
                                        </p:tav>
                                      </p:tavLst>
                                    </p:anim>
                                    <p:anim calcmode="lin" valueType="num">
                                      <p:cBhvr>
                                        <p:cTn id="53" dur="250" fill="hold"/>
                                        <p:tgtEl>
                                          <p:spTgt spid="12"/>
                                        </p:tgtEl>
                                        <p:attrNameLst>
                                          <p:attrName>ppt_h</p:attrName>
                                        </p:attrNameLst>
                                      </p:cBhvr>
                                      <p:tavLst>
                                        <p:tav tm="0">
                                          <p:val>
                                            <p:fltVal val="0"/>
                                          </p:val>
                                        </p:tav>
                                        <p:tav tm="100000">
                                          <p:val>
                                            <p:strVal val="#ppt_h"/>
                                          </p:val>
                                        </p:tav>
                                      </p:tavLst>
                                    </p:anim>
                                    <p:animEffect transition="in" filter="fade">
                                      <p:cBhvr>
                                        <p:cTn id="54" dur="250"/>
                                        <p:tgtEl>
                                          <p:spTgt spid="12"/>
                                        </p:tgtEl>
                                      </p:cBhvr>
                                    </p:animEffect>
                                  </p:childTnLst>
                                </p:cTn>
                              </p:par>
                            </p:childTnLst>
                          </p:cTn>
                        </p:par>
                        <p:par>
                          <p:cTn id="55" fill="hold">
                            <p:stCondLst>
                              <p:cond delay="1750"/>
                            </p:stCondLst>
                            <p:childTnLst>
                              <p:par>
                                <p:cTn id="56" presetID="53" presetClass="entr" presetSubtype="16" fill="hold" grpId="0" nodeType="afterEffect">
                                  <p:stCondLst>
                                    <p:cond delay="0"/>
                                  </p:stCondLst>
                                  <p:iterate type="wd">
                                    <p:tmPct val="10000"/>
                                  </p:iterate>
                                  <p:childTnLst>
                                    <p:set>
                                      <p:cBhvr>
                                        <p:cTn id="57" dur="1" fill="hold">
                                          <p:stCondLst>
                                            <p:cond delay="0"/>
                                          </p:stCondLst>
                                        </p:cTn>
                                        <p:tgtEl>
                                          <p:spTgt spid="6"/>
                                        </p:tgtEl>
                                        <p:attrNameLst>
                                          <p:attrName>style.visibility</p:attrName>
                                        </p:attrNameLst>
                                      </p:cBhvr>
                                      <p:to>
                                        <p:strVal val="visible"/>
                                      </p:to>
                                    </p:set>
                                    <p:anim calcmode="lin" valueType="num">
                                      <p:cBhvr>
                                        <p:cTn id="58" dur="250" fill="hold"/>
                                        <p:tgtEl>
                                          <p:spTgt spid="6"/>
                                        </p:tgtEl>
                                        <p:attrNameLst>
                                          <p:attrName>ppt_w</p:attrName>
                                        </p:attrNameLst>
                                      </p:cBhvr>
                                      <p:tavLst>
                                        <p:tav tm="0">
                                          <p:val>
                                            <p:fltVal val="0"/>
                                          </p:val>
                                        </p:tav>
                                        <p:tav tm="100000">
                                          <p:val>
                                            <p:strVal val="#ppt_w"/>
                                          </p:val>
                                        </p:tav>
                                      </p:tavLst>
                                    </p:anim>
                                    <p:anim calcmode="lin" valueType="num">
                                      <p:cBhvr>
                                        <p:cTn id="59" dur="250" fill="hold"/>
                                        <p:tgtEl>
                                          <p:spTgt spid="6"/>
                                        </p:tgtEl>
                                        <p:attrNameLst>
                                          <p:attrName>ppt_h</p:attrName>
                                        </p:attrNameLst>
                                      </p:cBhvr>
                                      <p:tavLst>
                                        <p:tav tm="0">
                                          <p:val>
                                            <p:fltVal val="0"/>
                                          </p:val>
                                        </p:tav>
                                        <p:tav tm="100000">
                                          <p:val>
                                            <p:strVal val="#ppt_h"/>
                                          </p:val>
                                        </p:tav>
                                      </p:tavLst>
                                    </p:anim>
                                    <p:animEffect transition="in" filter="fade">
                                      <p:cBhvr>
                                        <p:cTn id="6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13" grpId="0" animBg="1"/>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867582" y="159932"/>
            <a:ext cx="3570208" cy="461665"/>
          </a:xfrm>
          <a:prstGeom prst="rect">
            <a:avLst/>
          </a:prstGeom>
        </p:spPr>
        <p:txBody>
          <a:bodyPr wrap="none">
            <a:spAutoFit/>
          </a:bodyPr>
          <a:lstStyle/>
          <a:p>
            <a:pPr algn="ctr"/>
            <a:r>
              <a:rPr lang="zh-CN" altLang="en-US" sz="2400" b="1" dirty="0">
                <a:latin typeface="+mj-ea"/>
                <a:ea typeface="+mj-ea"/>
              </a:rPr>
              <a:t>一国两制方针确立的过程</a:t>
            </a:r>
          </a:p>
        </p:txBody>
      </p:sp>
      <p:sp>
        <p:nvSpPr>
          <p:cNvPr id="34" name="箭头: V 形 33">
            <a:extLst>
              <a:ext uri="{FF2B5EF4-FFF2-40B4-BE49-F238E27FC236}">
                <a16:creationId xmlns:a16="http://schemas.microsoft.com/office/drawing/2014/main" id="{A12A6599-6F54-41CF-9329-FC7837E31866}"/>
              </a:ext>
            </a:extLst>
          </p:cNvPr>
          <p:cNvSpPr/>
          <p:nvPr/>
        </p:nvSpPr>
        <p:spPr>
          <a:xfrm>
            <a:off x="2648865" y="1372953"/>
            <a:ext cx="266700" cy="284743"/>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箭头: V 形 34">
            <a:extLst>
              <a:ext uri="{FF2B5EF4-FFF2-40B4-BE49-F238E27FC236}">
                <a16:creationId xmlns:a16="http://schemas.microsoft.com/office/drawing/2014/main" id="{72672214-359C-4473-87A0-23FFE2CFDB74}"/>
              </a:ext>
            </a:extLst>
          </p:cNvPr>
          <p:cNvSpPr/>
          <p:nvPr/>
        </p:nvSpPr>
        <p:spPr>
          <a:xfrm>
            <a:off x="2648865" y="2669694"/>
            <a:ext cx="266700" cy="284743"/>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箭头: V 形 35">
            <a:extLst>
              <a:ext uri="{FF2B5EF4-FFF2-40B4-BE49-F238E27FC236}">
                <a16:creationId xmlns:a16="http://schemas.microsoft.com/office/drawing/2014/main" id="{527E763B-F198-4D4B-9502-7E6E29F33ED3}"/>
              </a:ext>
            </a:extLst>
          </p:cNvPr>
          <p:cNvSpPr/>
          <p:nvPr/>
        </p:nvSpPr>
        <p:spPr>
          <a:xfrm>
            <a:off x="2648865" y="3743534"/>
            <a:ext cx="266700" cy="284743"/>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1" name="组合 50">
            <a:extLst>
              <a:ext uri="{FF2B5EF4-FFF2-40B4-BE49-F238E27FC236}">
                <a16:creationId xmlns:a16="http://schemas.microsoft.com/office/drawing/2014/main" id="{26C1E580-14F3-48F3-A00A-E3BD6DE801A6}"/>
              </a:ext>
            </a:extLst>
          </p:cNvPr>
          <p:cNvGrpSpPr/>
          <p:nvPr/>
        </p:nvGrpSpPr>
        <p:grpSpPr>
          <a:xfrm>
            <a:off x="3284139" y="1094190"/>
            <a:ext cx="4653361" cy="1568048"/>
            <a:chOff x="3309539" y="1705499"/>
            <a:chExt cx="4653361" cy="957569"/>
          </a:xfrm>
        </p:grpSpPr>
        <p:sp>
          <p:nvSpPr>
            <p:cNvPr id="38" name="TextBox 18">
              <a:extLst>
                <a:ext uri="{FF2B5EF4-FFF2-40B4-BE49-F238E27FC236}">
                  <a16:creationId xmlns:a16="http://schemas.microsoft.com/office/drawing/2014/main" id="{ED16B553-8D32-491C-B329-BEAC07019888}"/>
                </a:ext>
              </a:extLst>
            </p:cNvPr>
            <p:cNvSpPr txBox="1">
              <a:spLocks noChangeArrowheads="1"/>
            </p:cNvSpPr>
            <p:nvPr/>
          </p:nvSpPr>
          <p:spPr bwMode="auto">
            <a:xfrm>
              <a:off x="3340520" y="1708961"/>
              <a:ext cx="45913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dirty="0">
                  <a:solidFill>
                    <a:schemeClr val="accent1"/>
                  </a:solidFill>
                  <a:latin typeface="微软雅黑" panose="020B0503020204020204" pitchFamily="34" charset="-122"/>
                  <a:ea typeface="微软雅黑" panose="020B0503020204020204" pitchFamily="34" charset="-122"/>
                </a:rPr>
                <a:t>中美建立外交关系，实现了关系正常化；中国政府出于对整个国家民族利益与前途的考虑，本着尊重历史、尊重现实、实事求是、照顾各方利益的原则，提出了“和平统一、一国两制”的方针。</a:t>
              </a:r>
            </a:p>
          </p:txBody>
        </p:sp>
        <p:sp>
          <p:nvSpPr>
            <p:cNvPr id="42" name="矩形 41">
              <a:extLst>
                <a:ext uri="{FF2B5EF4-FFF2-40B4-BE49-F238E27FC236}">
                  <a16:creationId xmlns:a16="http://schemas.microsoft.com/office/drawing/2014/main" id="{64632A2F-82F3-45CA-BE6B-B51FBE466AD6}"/>
                </a:ext>
              </a:extLst>
            </p:cNvPr>
            <p:cNvSpPr/>
            <p:nvPr/>
          </p:nvSpPr>
          <p:spPr>
            <a:xfrm>
              <a:off x="3309539" y="1705499"/>
              <a:ext cx="4653361" cy="58561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3852545A-ED7E-4984-89D1-1388F413D6D3}"/>
              </a:ext>
            </a:extLst>
          </p:cNvPr>
          <p:cNvGrpSpPr/>
          <p:nvPr/>
        </p:nvGrpSpPr>
        <p:grpSpPr>
          <a:xfrm>
            <a:off x="3315120" y="2295502"/>
            <a:ext cx="4653361" cy="1321497"/>
            <a:chOff x="3309539" y="2557817"/>
            <a:chExt cx="4653361" cy="804088"/>
          </a:xfrm>
        </p:grpSpPr>
        <p:sp>
          <p:nvSpPr>
            <p:cNvPr id="39" name="TextBox 20">
              <a:extLst>
                <a:ext uri="{FF2B5EF4-FFF2-40B4-BE49-F238E27FC236}">
                  <a16:creationId xmlns:a16="http://schemas.microsoft.com/office/drawing/2014/main" id="{429E9F8D-0980-4ADC-A417-F31C5E4481D4}"/>
                </a:ext>
              </a:extLst>
            </p:cNvPr>
            <p:cNvSpPr txBox="1">
              <a:spLocks noChangeArrowheads="1"/>
            </p:cNvSpPr>
            <p:nvPr/>
          </p:nvSpPr>
          <p:spPr bwMode="auto">
            <a:xfrm>
              <a:off x="3340520" y="2623241"/>
              <a:ext cx="449776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dirty="0">
                  <a:solidFill>
                    <a:schemeClr val="accent1"/>
                  </a:solidFill>
                  <a:latin typeface="微软雅黑" panose="020B0503020204020204" pitchFamily="34" charset="-122"/>
                  <a:ea typeface="微软雅黑" panose="020B0503020204020204" pitchFamily="34" charset="-122"/>
                </a:rPr>
                <a:t>中国领导人邓小平指出：这是“一个国家、两种制度”，在国家实现统一的大前提下，国家主体实行社会主义制度，台湾实行资本主义制度。</a:t>
              </a:r>
            </a:p>
          </p:txBody>
        </p:sp>
        <p:sp>
          <p:nvSpPr>
            <p:cNvPr id="43" name="矩形 42">
              <a:extLst>
                <a:ext uri="{FF2B5EF4-FFF2-40B4-BE49-F238E27FC236}">
                  <a16:creationId xmlns:a16="http://schemas.microsoft.com/office/drawing/2014/main" id="{B2B29BEC-056E-4873-B356-484316C70BA1}"/>
                </a:ext>
              </a:extLst>
            </p:cNvPr>
            <p:cNvSpPr/>
            <p:nvPr/>
          </p:nvSpPr>
          <p:spPr>
            <a:xfrm>
              <a:off x="3309539" y="2557817"/>
              <a:ext cx="4653361" cy="58561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87D8875C-9886-46DE-BEEA-6EADA75FBAC3}"/>
              </a:ext>
            </a:extLst>
          </p:cNvPr>
          <p:cNvGrpSpPr/>
          <p:nvPr/>
        </p:nvGrpSpPr>
        <p:grpSpPr>
          <a:xfrm>
            <a:off x="3323329" y="3445869"/>
            <a:ext cx="4653361" cy="959063"/>
            <a:chOff x="3309539" y="3410135"/>
            <a:chExt cx="4653361" cy="585612"/>
          </a:xfrm>
        </p:grpSpPr>
        <p:sp>
          <p:nvSpPr>
            <p:cNvPr id="40" name="TextBox 23">
              <a:extLst>
                <a:ext uri="{FF2B5EF4-FFF2-40B4-BE49-F238E27FC236}">
                  <a16:creationId xmlns:a16="http://schemas.microsoft.com/office/drawing/2014/main" id="{230D7872-EF0E-4490-ACC4-966FFB167108}"/>
                </a:ext>
              </a:extLst>
            </p:cNvPr>
            <p:cNvSpPr txBox="1">
              <a:spLocks noChangeArrowheads="1"/>
            </p:cNvSpPr>
            <p:nvPr/>
          </p:nvSpPr>
          <p:spPr bwMode="auto">
            <a:xfrm>
              <a:off x="3332311" y="3591891"/>
              <a:ext cx="44977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dirty="0">
                  <a:solidFill>
                    <a:schemeClr val="accent1"/>
                  </a:solidFill>
                  <a:latin typeface="微软雅黑" panose="020B0503020204020204" pitchFamily="34" charset="-122"/>
                  <a:ea typeface="微软雅黑" panose="020B0503020204020204" pitchFamily="34" charset="-122"/>
                </a:rPr>
                <a:t>中国政府就解决香港问题形成了十二条基本方针政策</a:t>
              </a:r>
            </a:p>
          </p:txBody>
        </p:sp>
        <p:sp>
          <p:nvSpPr>
            <p:cNvPr id="44" name="矩形 43">
              <a:extLst>
                <a:ext uri="{FF2B5EF4-FFF2-40B4-BE49-F238E27FC236}">
                  <a16:creationId xmlns:a16="http://schemas.microsoft.com/office/drawing/2014/main" id="{31E422C7-A34E-48AC-BC0F-9A97AA9CCD44}"/>
                </a:ext>
              </a:extLst>
            </p:cNvPr>
            <p:cNvSpPr/>
            <p:nvPr/>
          </p:nvSpPr>
          <p:spPr>
            <a:xfrm>
              <a:off x="3309539" y="3410135"/>
              <a:ext cx="4653361" cy="58561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 name="组合 23">
            <a:extLst>
              <a:ext uri="{FF2B5EF4-FFF2-40B4-BE49-F238E27FC236}">
                <a16:creationId xmlns:a16="http://schemas.microsoft.com/office/drawing/2014/main" id="{98456A65-6773-46D1-BBCC-11C57831FD94}"/>
              </a:ext>
            </a:extLst>
          </p:cNvPr>
          <p:cNvGrpSpPr/>
          <p:nvPr/>
        </p:nvGrpSpPr>
        <p:grpSpPr>
          <a:xfrm>
            <a:off x="1131713" y="1229595"/>
            <a:ext cx="1245010" cy="585612"/>
            <a:chOff x="845047" y="1564552"/>
            <a:chExt cx="1245010" cy="585612"/>
          </a:xfrm>
        </p:grpSpPr>
        <p:sp>
          <p:nvSpPr>
            <p:cNvPr id="23" name="矩形 22">
              <a:extLst>
                <a:ext uri="{FF2B5EF4-FFF2-40B4-BE49-F238E27FC236}">
                  <a16:creationId xmlns:a16="http://schemas.microsoft.com/office/drawing/2014/main" id="{D57E7A04-3E03-450E-A398-27FA89932AD4}"/>
                </a:ext>
              </a:extLst>
            </p:cNvPr>
            <p:cNvSpPr/>
            <p:nvPr/>
          </p:nvSpPr>
          <p:spPr>
            <a:xfrm>
              <a:off x="845047" y="1564552"/>
              <a:ext cx="1245010" cy="5856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A7F2FB69-EA16-495E-A296-527E65CF2560}"/>
                </a:ext>
              </a:extLst>
            </p:cNvPr>
            <p:cNvSpPr/>
            <p:nvPr/>
          </p:nvSpPr>
          <p:spPr>
            <a:xfrm>
              <a:off x="947101" y="1595748"/>
              <a:ext cx="1040903" cy="523220"/>
            </a:xfrm>
            <a:prstGeom prst="rect">
              <a:avLst/>
            </a:prstGeom>
          </p:spPr>
          <p:txBody>
            <a:bodyPr wrap="square">
              <a:spAutoFit/>
            </a:bodyPr>
            <a:lstStyle/>
            <a:p>
              <a:pPr algn="ctr">
                <a:defRPr/>
              </a:pPr>
              <a:r>
                <a:rPr lang="zh-CN" altLang="en-US" sz="1400" noProof="1">
                  <a:solidFill>
                    <a:schemeClr val="bg1"/>
                  </a:solidFill>
                </a:rPr>
                <a:t>自七十年代末</a:t>
              </a:r>
            </a:p>
          </p:txBody>
        </p:sp>
      </p:grpSp>
      <p:grpSp>
        <p:nvGrpSpPr>
          <p:cNvPr id="25" name="组合 24">
            <a:extLst>
              <a:ext uri="{FF2B5EF4-FFF2-40B4-BE49-F238E27FC236}">
                <a16:creationId xmlns:a16="http://schemas.microsoft.com/office/drawing/2014/main" id="{89165864-E498-46AB-BF83-79376F5E621E}"/>
              </a:ext>
            </a:extLst>
          </p:cNvPr>
          <p:cNvGrpSpPr/>
          <p:nvPr/>
        </p:nvGrpSpPr>
        <p:grpSpPr>
          <a:xfrm>
            <a:off x="1131713" y="2526594"/>
            <a:ext cx="1245010" cy="585612"/>
            <a:chOff x="845047" y="1564552"/>
            <a:chExt cx="1245010" cy="585612"/>
          </a:xfrm>
        </p:grpSpPr>
        <p:sp>
          <p:nvSpPr>
            <p:cNvPr id="26" name="矩形 25">
              <a:extLst>
                <a:ext uri="{FF2B5EF4-FFF2-40B4-BE49-F238E27FC236}">
                  <a16:creationId xmlns:a16="http://schemas.microsoft.com/office/drawing/2014/main" id="{AB603F17-6A41-4255-A40B-0AC50D6A8B5B}"/>
                </a:ext>
              </a:extLst>
            </p:cNvPr>
            <p:cNvSpPr/>
            <p:nvPr/>
          </p:nvSpPr>
          <p:spPr>
            <a:xfrm>
              <a:off x="845047" y="1564552"/>
              <a:ext cx="1245010" cy="5856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850B32C-FA71-4EA9-8124-DF4AE33406A9}"/>
                </a:ext>
              </a:extLst>
            </p:cNvPr>
            <p:cNvSpPr/>
            <p:nvPr/>
          </p:nvSpPr>
          <p:spPr>
            <a:xfrm>
              <a:off x="929587" y="1610720"/>
              <a:ext cx="1040903" cy="523220"/>
            </a:xfrm>
            <a:prstGeom prst="rect">
              <a:avLst/>
            </a:prstGeom>
          </p:spPr>
          <p:txBody>
            <a:bodyPr wrap="square">
              <a:spAutoFit/>
            </a:bodyPr>
            <a:lstStyle/>
            <a:p>
              <a:pPr algn="ctr">
                <a:defRPr/>
              </a:pPr>
              <a:r>
                <a:rPr lang="en-US" altLang="zh-CN" sz="1400" noProof="1">
                  <a:solidFill>
                    <a:schemeClr val="bg1"/>
                  </a:solidFill>
                </a:rPr>
                <a:t>1982</a:t>
              </a:r>
              <a:r>
                <a:rPr lang="zh-CN" altLang="en-US" sz="1400" noProof="1">
                  <a:solidFill>
                    <a:schemeClr val="bg1"/>
                  </a:solidFill>
                </a:rPr>
                <a:t>年</a:t>
              </a:r>
              <a:endParaRPr lang="en-US" altLang="zh-CN" sz="1400" noProof="1">
                <a:solidFill>
                  <a:schemeClr val="bg1"/>
                </a:solidFill>
              </a:endParaRPr>
            </a:p>
            <a:p>
              <a:pPr algn="ctr">
                <a:defRPr/>
              </a:pPr>
              <a:r>
                <a:rPr lang="en-US" altLang="zh-CN" sz="1400" noProof="1">
                  <a:solidFill>
                    <a:schemeClr val="bg1"/>
                  </a:solidFill>
                </a:rPr>
                <a:t>1</a:t>
              </a:r>
              <a:r>
                <a:rPr lang="zh-CN" altLang="en-US" sz="1400" noProof="1">
                  <a:solidFill>
                    <a:schemeClr val="bg1"/>
                  </a:solidFill>
                </a:rPr>
                <a:t>月</a:t>
              </a:r>
              <a:r>
                <a:rPr lang="en-US" altLang="zh-CN" sz="1400" noProof="1">
                  <a:solidFill>
                    <a:schemeClr val="bg1"/>
                  </a:solidFill>
                </a:rPr>
                <a:t>11</a:t>
              </a:r>
              <a:r>
                <a:rPr lang="zh-CN" altLang="en-US" sz="1400" noProof="1">
                  <a:solidFill>
                    <a:schemeClr val="bg1"/>
                  </a:solidFill>
                </a:rPr>
                <a:t>日</a:t>
              </a:r>
            </a:p>
          </p:txBody>
        </p:sp>
      </p:grpSp>
      <p:grpSp>
        <p:nvGrpSpPr>
          <p:cNvPr id="28" name="组合 27">
            <a:extLst>
              <a:ext uri="{FF2B5EF4-FFF2-40B4-BE49-F238E27FC236}">
                <a16:creationId xmlns:a16="http://schemas.microsoft.com/office/drawing/2014/main" id="{E4DDEEAA-F8D3-45CA-8612-FA8C3CCDD724}"/>
              </a:ext>
            </a:extLst>
          </p:cNvPr>
          <p:cNvGrpSpPr/>
          <p:nvPr/>
        </p:nvGrpSpPr>
        <p:grpSpPr>
          <a:xfrm>
            <a:off x="1114659" y="3616999"/>
            <a:ext cx="1262064" cy="585612"/>
            <a:chOff x="827993" y="1564552"/>
            <a:chExt cx="1262064" cy="585612"/>
          </a:xfrm>
        </p:grpSpPr>
        <p:sp>
          <p:nvSpPr>
            <p:cNvPr id="29" name="矩形 28">
              <a:extLst>
                <a:ext uri="{FF2B5EF4-FFF2-40B4-BE49-F238E27FC236}">
                  <a16:creationId xmlns:a16="http://schemas.microsoft.com/office/drawing/2014/main" id="{D8A56BBD-0B3B-49E4-B1B1-2C06B006AAB2}"/>
                </a:ext>
              </a:extLst>
            </p:cNvPr>
            <p:cNvSpPr/>
            <p:nvPr/>
          </p:nvSpPr>
          <p:spPr>
            <a:xfrm>
              <a:off x="845047" y="1564552"/>
              <a:ext cx="1245010" cy="5856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9CD6047C-AE86-4CC7-B0C9-EE0BCFD259DD}"/>
                </a:ext>
              </a:extLst>
            </p:cNvPr>
            <p:cNvSpPr/>
            <p:nvPr/>
          </p:nvSpPr>
          <p:spPr>
            <a:xfrm>
              <a:off x="827993" y="1719067"/>
              <a:ext cx="1244092" cy="307777"/>
            </a:xfrm>
            <a:prstGeom prst="rect">
              <a:avLst/>
            </a:prstGeom>
          </p:spPr>
          <p:txBody>
            <a:bodyPr wrap="square">
              <a:spAutoFit/>
            </a:bodyPr>
            <a:lstStyle/>
            <a:p>
              <a:pPr algn="ctr">
                <a:defRPr/>
              </a:pPr>
              <a:r>
                <a:rPr lang="en-US" altLang="zh-CN" sz="1400" noProof="1">
                  <a:solidFill>
                    <a:schemeClr val="bg1"/>
                  </a:solidFill>
                </a:rPr>
                <a:t>1983</a:t>
              </a:r>
              <a:r>
                <a:rPr lang="zh-CN" altLang="en-US" sz="1400" noProof="1">
                  <a:solidFill>
                    <a:schemeClr val="bg1"/>
                  </a:solidFill>
                </a:rPr>
                <a:t>年初</a:t>
              </a:r>
            </a:p>
          </p:txBody>
        </p:sp>
      </p:grpSp>
    </p:spTree>
    <p:extLst>
      <p:ext uri="{BB962C8B-B14F-4D97-AF65-F5344CB8AC3E}">
        <p14:creationId xmlns:p14="http://schemas.microsoft.com/office/powerpoint/2010/main" val="2374046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10"/>
                                        <p:tgtEl>
                                          <p:spTgt spid="34"/>
                                        </p:tgtEl>
                                        <p:attrNameLst>
                                          <p:attrName>ppt_x</p:attrName>
                                        </p:attrNameLst>
                                      </p:cBhvr>
                                      <p:tavLst>
                                        <p:tav tm="0">
                                          <p:val>
                                            <p:strVal val="#ppt_x-#ppt_w*1.125000"/>
                                          </p:val>
                                        </p:tav>
                                        <p:tav tm="100000">
                                          <p:val>
                                            <p:strVal val="#ppt_x"/>
                                          </p:val>
                                        </p:tav>
                                      </p:tavLst>
                                    </p:anim>
                                    <p:animEffect transition="in" filter="wipe(right)">
                                      <p:cBhvr>
                                        <p:cTn id="13" dur="10"/>
                                        <p:tgtEl>
                                          <p:spTgt spid="34"/>
                                        </p:tgtEl>
                                      </p:cBhvr>
                                    </p:animEffect>
                                  </p:childTnLst>
                                </p:cTn>
                              </p:par>
                            </p:childTnLst>
                          </p:cTn>
                        </p:par>
                        <p:par>
                          <p:cTn id="14" fill="hold">
                            <p:stCondLst>
                              <p:cond delay="510"/>
                            </p:stCondLst>
                            <p:childTnLst>
                              <p:par>
                                <p:cTn id="15" presetID="22" presetClass="entr" presetSubtype="8"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10"/>
                                        <p:tgtEl>
                                          <p:spTgt spid="35"/>
                                        </p:tgtEl>
                                        <p:attrNameLst>
                                          <p:attrName>ppt_x</p:attrName>
                                        </p:attrNameLst>
                                      </p:cBhvr>
                                      <p:tavLst>
                                        <p:tav tm="0">
                                          <p:val>
                                            <p:strVal val="#ppt_x-#ppt_w*1.125000"/>
                                          </p:val>
                                        </p:tav>
                                        <p:tav tm="100000">
                                          <p:val>
                                            <p:strVal val="#ppt_x"/>
                                          </p:val>
                                        </p:tav>
                                      </p:tavLst>
                                    </p:anim>
                                    <p:animEffect transition="in" filter="wipe(right)">
                                      <p:cBhvr>
                                        <p:cTn id="28" dur="10"/>
                                        <p:tgtEl>
                                          <p:spTgt spid="35"/>
                                        </p:tgtEl>
                                      </p:cBhvr>
                                    </p:animEffect>
                                  </p:childTnLst>
                                </p:cTn>
                              </p:par>
                            </p:childTnLst>
                          </p:cTn>
                        </p:par>
                        <p:par>
                          <p:cTn id="29" fill="hold">
                            <p:stCondLst>
                              <p:cond delay="510"/>
                            </p:stCondLst>
                            <p:childTnLst>
                              <p:par>
                                <p:cTn id="30" presetID="22" presetClass="entr" presetSubtype="8"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0-#ppt_w/2"/>
                                          </p:val>
                                        </p:tav>
                                        <p:tav tm="100000">
                                          <p:val>
                                            <p:strVal val="#ppt_x"/>
                                          </p:val>
                                        </p:tav>
                                      </p:tavLst>
                                    </p:anim>
                                    <p:anim calcmode="lin" valueType="num">
                                      <p:cBhvr additive="base">
                                        <p:cTn id="38" dur="500" fill="hold"/>
                                        <p:tgtEl>
                                          <p:spTgt spid="28"/>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12" presetClass="entr" presetSubtype="8"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10"/>
                                        <p:tgtEl>
                                          <p:spTgt spid="36"/>
                                        </p:tgtEl>
                                        <p:attrNameLst>
                                          <p:attrName>ppt_x</p:attrName>
                                        </p:attrNameLst>
                                      </p:cBhvr>
                                      <p:tavLst>
                                        <p:tav tm="0">
                                          <p:val>
                                            <p:strVal val="#ppt_x-#ppt_w*1.125000"/>
                                          </p:val>
                                        </p:tav>
                                        <p:tav tm="100000">
                                          <p:val>
                                            <p:strVal val="#ppt_x"/>
                                          </p:val>
                                        </p:tav>
                                      </p:tavLst>
                                    </p:anim>
                                    <p:animEffect transition="in" filter="wipe(right)">
                                      <p:cBhvr>
                                        <p:cTn id="43" dur="10"/>
                                        <p:tgtEl>
                                          <p:spTgt spid="36"/>
                                        </p:tgtEl>
                                      </p:cBhvr>
                                    </p:animEffect>
                                  </p:childTnLst>
                                </p:cTn>
                              </p:par>
                            </p:childTnLst>
                          </p:cTn>
                        </p:par>
                        <p:par>
                          <p:cTn id="44" fill="hold">
                            <p:stCondLst>
                              <p:cond delay="510"/>
                            </p:stCondLst>
                            <p:childTnLst>
                              <p:par>
                                <p:cTn id="45" presetID="22" presetClass="entr" presetSubtype="8"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45D6B07-1F06-433D-901E-C2721DF57F87}"/>
              </a:ext>
            </a:extLst>
          </p:cNvPr>
          <p:cNvPicPr>
            <a:picLocks noChangeAspect="1"/>
          </p:cNvPicPr>
          <p:nvPr/>
        </p:nvPicPr>
        <p:blipFill rotWithShape="1">
          <a:blip r:embed="rId3">
            <a:extLst>
              <a:ext uri="{28A0092B-C50C-407E-A947-70E740481C1C}">
                <a14:useLocalDpi xmlns:a14="http://schemas.microsoft.com/office/drawing/2010/main" val="0"/>
              </a:ext>
            </a:extLst>
          </a:blip>
          <a:srcRect l="2361" t="-726" r="3168" b="2851"/>
          <a:stretch/>
        </p:blipFill>
        <p:spPr>
          <a:xfrm>
            <a:off x="0" y="998196"/>
            <a:ext cx="9144000" cy="4145304"/>
          </a:xfrm>
          <a:prstGeom prst="rect">
            <a:avLst/>
          </a:prstGeom>
        </p:spPr>
      </p:pic>
      <p:sp>
        <p:nvSpPr>
          <p:cNvPr id="8" name="文本框 7">
            <a:extLst>
              <a:ext uri="{FF2B5EF4-FFF2-40B4-BE49-F238E27FC236}">
                <a16:creationId xmlns:a16="http://schemas.microsoft.com/office/drawing/2014/main" id="{691DC3B8-182E-49D6-A08F-BE940CC676CD}"/>
              </a:ext>
            </a:extLst>
          </p:cNvPr>
          <p:cNvSpPr txBox="1"/>
          <p:nvPr/>
        </p:nvSpPr>
        <p:spPr>
          <a:xfrm>
            <a:off x="2748436" y="2023143"/>
            <a:ext cx="3647152" cy="553998"/>
          </a:xfrm>
          <a:prstGeom prst="rect">
            <a:avLst/>
          </a:prstGeom>
          <a:noFill/>
        </p:spPr>
        <p:txBody>
          <a:bodyPr wrap="none" rtlCol="0">
            <a:spAutoFit/>
          </a:bodyPr>
          <a:lstStyle/>
          <a:p>
            <a:pPr algn="ctr"/>
            <a:r>
              <a:rPr lang="zh-CN" altLang="en-US" sz="3000" b="1" dirty="0">
                <a:latin typeface="+mj-ea"/>
                <a:ea typeface="+mj-ea"/>
              </a:rPr>
              <a:t>一国两制取得的成就</a:t>
            </a:r>
          </a:p>
        </p:txBody>
      </p:sp>
      <p:pic>
        <p:nvPicPr>
          <p:cNvPr id="9" name="图片 8">
            <a:extLst>
              <a:ext uri="{FF2B5EF4-FFF2-40B4-BE49-F238E27FC236}">
                <a16:creationId xmlns:a16="http://schemas.microsoft.com/office/drawing/2014/main" id="{01D042CD-A4E9-4BD0-8543-D00FE5DDA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957" y="816755"/>
            <a:ext cx="1036086" cy="1024947"/>
          </a:xfrm>
          <a:prstGeom prst="rect">
            <a:avLst/>
          </a:prstGeom>
        </p:spPr>
      </p:pic>
      <p:pic>
        <p:nvPicPr>
          <p:cNvPr id="10" name="图片 9" descr="2">
            <a:extLst>
              <a:ext uri="{FF2B5EF4-FFF2-40B4-BE49-F238E27FC236}">
                <a16:creationId xmlns:a16="http://schemas.microsoft.com/office/drawing/2014/main" id="{766E8669-349E-49B6-8080-3E8F0016F843}"/>
              </a:ext>
            </a:extLst>
          </p:cNvPr>
          <p:cNvPicPr>
            <a:picLocks noChangeAspect="1"/>
          </p:cNvPicPr>
          <p:nvPr/>
        </p:nvPicPr>
        <p:blipFill>
          <a:blip r:embed="rId5"/>
          <a:stretch>
            <a:fillRect/>
          </a:stretch>
        </p:blipFill>
        <p:spPr>
          <a:xfrm flipH="1">
            <a:off x="594256" y="348343"/>
            <a:ext cx="1958755" cy="3302473"/>
          </a:xfrm>
          <a:prstGeom prst="rect">
            <a:avLst/>
          </a:prstGeom>
        </p:spPr>
      </p:pic>
    </p:spTree>
    <p:extLst>
      <p:ext uri="{BB962C8B-B14F-4D97-AF65-F5344CB8AC3E}">
        <p14:creationId xmlns:p14="http://schemas.microsoft.com/office/powerpoint/2010/main" val="19333100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12" presetClass="entr" presetSubtype="4" fill="hold" grpId="0" nodeType="with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712251" y="159932"/>
            <a:ext cx="2954655" cy="461665"/>
          </a:xfrm>
          <a:prstGeom prst="rect">
            <a:avLst/>
          </a:prstGeom>
        </p:spPr>
        <p:txBody>
          <a:bodyPr wrap="none">
            <a:spAutoFit/>
          </a:bodyPr>
          <a:lstStyle/>
          <a:p>
            <a:r>
              <a:rPr lang="zh-CN" altLang="en-US" sz="2400" b="1" dirty="0">
                <a:latin typeface="+mj-ea"/>
                <a:ea typeface="+mj-ea"/>
              </a:rPr>
              <a:t>一国两制取得的成就</a:t>
            </a:r>
          </a:p>
        </p:txBody>
      </p:sp>
      <p:grpSp>
        <p:nvGrpSpPr>
          <p:cNvPr id="4" name="组合 3">
            <a:extLst>
              <a:ext uri="{FF2B5EF4-FFF2-40B4-BE49-F238E27FC236}">
                <a16:creationId xmlns:a16="http://schemas.microsoft.com/office/drawing/2014/main" id="{6035A0C6-4C48-4BD5-ABFD-341E7634B4B8}"/>
              </a:ext>
            </a:extLst>
          </p:cNvPr>
          <p:cNvGrpSpPr/>
          <p:nvPr/>
        </p:nvGrpSpPr>
        <p:grpSpPr>
          <a:xfrm>
            <a:off x="3666906" y="1420582"/>
            <a:ext cx="5018451" cy="3025206"/>
            <a:chOff x="3287349" y="2603500"/>
            <a:chExt cx="5018451" cy="3025206"/>
          </a:xfrm>
        </p:grpSpPr>
        <p:sp>
          <p:nvSpPr>
            <p:cNvPr id="3" name="矩形 10">
              <a:extLst>
                <a:ext uri="{FF2B5EF4-FFF2-40B4-BE49-F238E27FC236}">
                  <a16:creationId xmlns:a16="http://schemas.microsoft.com/office/drawing/2014/main" id="{FA6281DE-9567-400B-A2EE-F8E346DDD645}"/>
                </a:ext>
              </a:extLst>
            </p:cNvPr>
            <p:cNvSpPr>
              <a:spLocks noChangeArrowheads="1"/>
            </p:cNvSpPr>
            <p:nvPr/>
          </p:nvSpPr>
          <p:spPr bwMode="auto">
            <a:xfrm>
              <a:off x="3442924" y="2665972"/>
              <a:ext cx="4862876" cy="296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accent1"/>
                  </a:solidFill>
                  <a:latin typeface="+mj-ea"/>
                  <a:ea typeface="+mj-ea"/>
                </a:rPr>
                <a:t>1980</a:t>
              </a:r>
              <a:r>
                <a:rPr lang="zh-CN" altLang="en-US" sz="1400" dirty="0">
                  <a:solidFill>
                    <a:schemeClr val="accent1"/>
                  </a:solidFill>
                  <a:latin typeface="+mj-ea"/>
                  <a:ea typeface="+mj-ea"/>
                </a:rPr>
                <a:t>年代初，在邓小平提出的“一国两制”方针指导下，中国政府就解决香港问题开始与英国政府展开谈判。自</a:t>
              </a:r>
              <a:r>
                <a:rPr lang="en-US" altLang="zh-CN" sz="1400" dirty="0">
                  <a:solidFill>
                    <a:schemeClr val="accent1"/>
                  </a:solidFill>
                  <a:latin typeface="+mj-ea"/>
                  <a:ea typeface="+mj-ea"/>
                </a:rPr>
                <a:t>1982</a:t>
              </a:r>
              <a:r>
                <a:rPr lang="zh-CN" altLang="en-US" sz="1400" dirty="0">
                  <a:solidFill>
                    <a:schemeClr val="accent1"/>
                  </a:solidFill>
                  <a:latin typeface="+mj-ea"/>
                  <a:ea typeface="+mj-ea"/>
                </a:rPr>
                <a:t>年</a:t>
              </a:r>
              <a:r>
                <a:rPr lang="en-US" altLang="zh-CN" sz="1400" dirty="0">
                  <a:solidFill>
                    <a:schemeClr val="accent1"/>
                  </a:solidFill>
                  <a:latin typeface="+mj-ea"/>
                  <a:ea typeface="+mj-ea"/>
                </a:rPr>
                <a:t>10</a:t>
              </a:r>
              <a:r>
                <a:rPr lang="zh-CN" altLang="en-US" sz="1400" dirty="0">
                  <a:solidFill>
                    <a:schemeClr val="accent1"/>
                  </a:solidFill>
                  <a:latin typeface="+mj-ea"/>
                  <a:ea typeface="+mj-ea"/>
                </a:rPr>
                <a:t>月始，中英两国政府就香港问题举行了</a:t>
              </a:r>
              <a:r>
                <a:rPr lang="en-US" altLang="zh-CN" sz="1400" dirty="0">
                  <a:solidFill>
                    <a:schemeClr val="accent1"/>
                  </a:solidFill>
                  <a:latin typeface="+mj-ea"/>
                  <a:ea typeface="+mj-ea"/>
                </a:rPr>
                <a:t>22</a:t>
              </a:r>
              <a:r>
                <a:rPr lang="zh-CN" altLang="en-US" sz="1400" dirty="0">
                  <a:solidFill>
                    <a:schemeClr val="accent1"/>
                  </a:solidFill>
                  <a:latin typeface="+mj-ea"/>
                  <a:ea typeface="+mj-ea"/>
                </a:rPr>
                <a:t>轮正式谈判，最终于</a:t>
              </a:r>
              <a:r>
                <a:rPr lang="en-US" altLang="zh-CN" sz="1400" dirty="0">
                  <a:solidFill>
                    <a:schemeClr val="accent1"/>
                  </a:solidFill>
                  <a:latin typeface="+mj-ea"/>
                  <a:ea typeface="+mj-ea"/>
                </a:rPr>
                <a:t>1984</a:t>
              </a:r>
              <a:r>
                <a:rPr lang="zh-CN" altLang="en-US" sz="1400" dirty="0">
                  <a:solidFill>
                    <a:schemeClr val="accent1"/>
                  </a:solidFill>
                  <a:latin typeface="+mj-ea"/>
                  <a:ea typeface="+mj-ea"/>
                </a:rPr>
                <a:t>年</a:t>
              </a:r>
              <a:r>
                <a:rPr lang="en-US" altLang="zh-CN" sz="1400" dirty="0">
                  <a:solidFill>
                    <a:schemeClr val="accent1"/>
                  </a:solidFill>
                  <a:latin typeface="+mj-ea"/>
                  <a:ea typeface="+mj-ea"/>
                </a:rPr>
                <a:t>9</a:t>
              </a:r>
              <a:r>
                <a:rPr lang="zh-CN" altLang="en-US" sz="1400" dirty="0">
                  <a:solidFill>
                    <a:schemeClr val="accent1"/>
                  </a:solidFill>
                  <a:latin typeface="+mj-ea"/>
                  <a:ea typeface="+mj-ea"/>
                </a:rPr>
                <a:t>月</a:t>
              </a:r>
              <a:r>
                <a:rPr lang="en-US" altLang="zh-CN" sz="1400" dirty="0">
                  <a:solidFill>
                    <a:schemeClr val="accent1"/>
                  </a:solidFill>
                  <a:latin typeface="+mj-ea"/>
                  <a:ea typeface="+mj-ea"/>
                </a:rPr>
                <a:t>18</a:t>
              </a:r>
              <a:r>
                <a:rPr lang="zh-CN" altLang="en-US" sz="1400" dirty="0">
                  <a:solidFill>
                    <a:schemeClr val="accent1"/>
                  </a:solidFill>
                  <a:latin typeface="+mj-ea"/>
                  <a:ea typeface="+mj-ea"/>
                </a:rPr>
                <a:t>日达成协议。</a:t>
              </a:r>
              <a:r>
                <a:rPr lang="en-US" altLang="zh-CN" sz="1400" dirty="0">
                  <a:solidFill>
                    <a:schemeClr val="accent1"/>
                  </a:solidFill>
                  <a:latin typeface="+mj-ea"/>
                  <a:ea typeface="+mj-ea"/>
                </a:rPr>
                <a:t>12</a:t>
              </a:r>
              <a:r>
                <a:rPr lang="zh-CN" altLang="en-US" sz="1400" dirty="0">
                  <a:solidFill>
                    <a:schemeClr val="accent1"/>
                  </a:solidFill>
                  <a:latin typeface="+mj-ea"/>
                  <a:ea typeface="+mj-ea"/>
                </a:rPr>
                <a:t>月</a:t>
              </a:r>
              <a:r>
                <a:rPr lang="en-US" altLang="zh-CN" sz="1400" dirty="0">
                  <a:solidFill>
                    <a:schemeClr val="accent1"/>
                  </a:solidFill>
                  <a:latin typeface="+mj-ea"/>
                  <a:ea typeface="+mj-ea"/>
                </a:rPr>
                <a:t>19</a:t>
              </a:r>
              <a:r>
                <a:rPr lang="zh-CN" altLang="en-US" sz="1400" dirty="0">
                  <a:solidFill>
                    <a:schemeClr val="accent1"/>
                  </a:solidFill>
                  <a:latin typeface="+mj-ea"/>
                  <a:ea typeface="+mj-ea"/>
                </a:rPr>
                <a:t>日中国总理与英国首相在北京签署了</a:t>
              </a:r>
              <a:r>
                <a:rPr lang="en-US" altLang="zh-CN" sz="1400" dirty="0">
                  <a:solidFill>
                    <a:schemeClr val="accent1"/>
                  </a:solidFill>
                  <a:latin typeface="+mj-ea"/>
                  <a:ea typeface="+mj-ea"/>
                </a:rPr>
                <a:t>《</a:t>
              </a:r>
              <a:r>
                <a:rPr lang="zh-CN" altLang="en-US" sz="1400" dirty="0">
                  <a:solidFill>
                    <a:schemeClr val="accent1"/>
                  </a:solidFill>
                  <a:latin typeface="+mj-ea"/>
                  <a:ea typeface="+mj-ea"/>
                </a:rPr>
                <a:t>中华人民共和国政府和大不列颠及北爱尔兰联合王国政府关于香港问题的联合声明</a:t>
              </a:r>
              <a:r>
                <a:rPr lang="en-US" altLang="zh-CN" sz="1400" dirty="0">
                  <a:solidFill>
                    <a:schemeClr val="accent1"/>
                  </a:solidFill>
                  <a:latin typeface="+mj-ea"/>
                  <a:ea typeface="+mj-ea"/>
                </a:rPr>
                <a:t>》</a:t>
              </a:r>
              <a:r>
                <a:rPr lang="zh-CN" altLang="en-US" sz="1400" dirty="0">
                  <a:solidFill>
                    <a:schemeClr val="accent1"/>
                  </a:solidFill>
                  <a:latin typeface="+mj-ea"/>
                  <a:ea typeface="+mj-ea"/>
                </a:rPr>
                <a:t>。</a:t>
              </a:r>
              <a:r>
                <a:rPr lang="en-US" altLang="zh-CN" sz="1400" dirty="0">
                  <a:solidFill>
                    <a:schemeClr val="accent1"/>
                  </a:solidFill>
                  <a:latin typeface="+mj-ea"/>
                  <a:ea typeface="+mj-ea"/>
                </a:rPr>
                <a:t>1985</a:t>
              </a:r>
              <a:r>
                <a:rPr lang="zh-CN" altLang="en-US" sz="1400" dirty="0">
                  <a:solidFill>
                    <a:schemeClr val="accent1"/>
                  </a:solidFill>
                  <a:latin typeface="+mj-ea"/>
                  <a:ea typeface="+mj-ea"/>
                </a:rPr>
                <a:t>年</a:t>
              </a:r>
              <a:r>
                <a:rPr lang="en-US" altLang="zh-CN" sz="1400" dirty="0">
                  <a:solidFill>
                    <a:schemeClr val="accent1"/>
                  </a:solidFill>
                  <a:latin typeface="+mj-ea"/>
                  <a:ea typeface="+mj-ea"/>
                </a:rPr>
                <a:t>5</a:t>
              </a:r>
              <a:r>
                <a:rPr lang="zh-CN" altLang="en-US" sz="1400" dirty="0">
                  <a:solidFill>
                    <a:schemeClr val="accent1"/>
                  </a:solidFill>
                  <a:latin typeface="+mj-ea"/>
                  <a:ea typeface="+mj-ea"/>
                </a:rPr>
                <a:t>月</a:t>
              </a:r>
              <a:r>
                <a:rPr lang="en-US" altLang="zh-CN" sz="1400" dirty="0">
                  <a:solidFill>
                    <a:schemeClr val="accent1"/>
                  </a:solidFill>
                  <a:latin typeface="+mj-ea"/>
                  <a:ea typeface="+mj-ea"/>
                </a:rPr>
                <a:t>27</a:t>
              </a:r>
              <a:r>
                <a:rPr lang="zh-CN" altLang="en-US" sz="1400" dirty="0">
                  <a:solidFill>
                    <a:schemeClr val="accent1"/>
                  </a:solidFill>
                  <a:latin typeface="+mj-ea"/>
                  <a:ea typeface="+mj-ea"/>
                </a:rPr>
                <a:t>日，两国政府在北京互换批准书，中英联合声明正式生效，香港进入了中国恢复行使主权前历时</a:t>
              </a:r>
              <a:r>
                <a:rPr lang="en-US" altLang="zh-CN" sz="1400" dirty="0">
                  <a:solidFill>
                    <a:schemeClr val="accent1"/>
                  </a:solidFill>
                  <a:latin typeface="+mj-ea"/>
                  <a:ea typeface="+mj-ea"/>
                </a:rPr>
                <a:t>12</a:t>
              </a:r>
              <a:r>
                <a:rPr lang="zh-CN" altLang="en-US" sz="1400" dirty="0">
                  <a:solidFill>
                    <a:schemeClr val="accent1"/>
                  </a:solidFill>
                  <a:latin typeface="+mj-ea"/>
                  <a:ea typeface="+mj-ea"/>
                </a:rPr>
                <a:t>年的过渡期。</a:t>
              </a:r>
            </a:p>
          </p:txBody>
        </p:sp>
        <p:sp>
          <p:nvSpPr>
            <p:cNvPr id="2" name="半闭框 1">
              <a:extLst>
                <a:ext uri="{FF2B5EF4-FFF2-40B4-BE49-F238E27FC236}">
                  <a16:creationId xmlns:a16="http://schemas.microsoft.com/office/drawing/2014/main" id="{68598B0B-7797-450D-A0E1-C6E0749F5DE2}"/>
                </a:ext>
              </a:extLst>
            </p:cNvPr>
            <p:cNvSpPr/>
            <p:nvPr/>
          </p:nvSpPr>
          <p:spPr>
            <a:xfrm>
              <a:off x="3287349" y="2603500"/>
              <a:ext cx="311150" cy="311150"/>
            </a:xfrm>
            <a:prstGeom prst="halfFrame">
              <a:avLst>
                <a:gd name="adj1" fmla="val 15263"/>
                <a:gd name="adj2" fmla="val 15263"/>
              </a:avLst>
            </a:prstGeom>
            <a:solidFill>
              <a:srgbClr val="B80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半闭框 12">
              <a:extLst>
                <a:ext uri="{FF2B5EF4-FFF2-40B4-BE49-F238E27FC236}">
                  <a16:creationId xmlns:a16="http://schemas.microsoft.com/office/drawing/2014/main" id="{48B157AB-3CDF-4997-AB16-B3A1402F79B0}"/>
                </a:ext>
              </a:extLst>
            </p:cNvPr>
            <p:cNvSpPr/>
            <p:nvPr/>
          </p:nvSpPr>
          <p:spPr>
            <a:xfrm flipH="1" flipV="1">
              <a:off x="7994650" y="5317556"/>
              <a:ext cx="311150" cy="311150"/>
            </a:xfrm>
            <a:prstGeom prst="halfFrame">
              <a:avLst>
                <a:gd name="adj1" fmla="val 15263"/>
                <a:gd name="adj2" fmla="val 15263"/>
              </a:avLst>
            </a:prstGeom>
            <a:solidFill>
              <a:srgbClr val="B80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050" name="Picture 2">
            <a:extLst>
              <a:ext uri="{FF2B5EF4-FFF2-40B4-BE49-F238E27FC236}">
                <a16:creationId xmlns:a16="http://schemas.microsoft.com/office/drawing/2014/main" id="{737F2F26-A141-43C0-A02B-15587AA2F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01" y="1718760"/>
            <a:ext cx="3450382" cy="230379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CFEBCC2D-1CA4-44BA-A813-5F576C12AE4F}"/>
              </a:ext>
            </a:extLst>
          </p:cNvPr>
          <p:cNvGrpSpPr/>
          <p:nvPr/>
        </p:nvGrpSpPr>
        <p:grpSpPr>
          <a:xfrm>
            <a:off x="460375" y="1031927"/>
            <a:ext cx="1545776" cy="400110"/>
            <a:chOff x="460375" y="1031927"/>
            <a:chExt cx="1545776" cy="400110"/>
          </a:xfrm>
        </p:grpSpPr>
        <p:sp>
          <p:nvSpPr>
            <p:cNvPr id="16" name="矩形 15">
              <a:extLst>
                <a:ext uri="{FF2B5EF4-FFF2-40B4-BE49-F238E27FC236}">
                  <a16:creationId xmlns:a16="http://schemas.microsoft.com/office/drawing/2014/main" id="{9ECD62B7-81D7-4AC7-BB3D-591534C7346D}"/>
                </a:ext>
              </a:extLst>
            </p:cNvPr>
            <p:cNvSpPr/>
            <p:nvPr/>
          </p:nvSpPr>
          <p:spPr>
            <a:xfrm>
              <a:off x="795563" y="1031927"/>
              <a:ext cx="1210588"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香港回归</a:t>
              </a:r>
            </a:p>
          </p:txBody>
        </p:sp>
        <p:grpSp>
          <p:nvGrpSpPr>
            <p:cNvPr id="17" name="组合 16">
              <a:extLst>
                <a:ext uri="{FF2B5EF4-FFF2-40B4-BE49-F238E27FC236}">
                  <a16:creationId xmlns:a16="http://schemas.microsoft.com/office/drawing/2014/main" id="{BF5B386B-E069-4A80-99B1-6807B27C5032}"/>
                </a:ext>
              </a:extLst>
            </p:cNvPr>
            <p:cNvGrpSpPr/>
            <p:nvPr/>
          </p:nvGrpSpPr>
          <p:grpSpPr>
            <a:xfrm flipV="1">
              <a:off x="460375" y="1048190"/>
              <a:ext cx="224744" cy="298764"/>
              <a:chOff x="460375" y="1145304"/>
              <a:chExt cx="224744" cy="386843"/>
            </a:xfrm>
          </p:grpSpPr>
          <p:cxnSp>
            <p:nvCxnSpPr>
              <p:cNvPr id="18" name="直接连接符 17">
                <a:extLst>
                  <a:ext uri="{FF2B5EF4-FFF2-40B4-BE49-F238E27FC236}">
                    <a16:creationId xmlns:a16="http://schemas.microsoft.com/office/drawing/2014/main" id="{A7566B0F-E5C1-43CC-B5ED-3ED45AD92144}"/>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5F098AC-A20F-40B4-8437-E66A4AFE800C}"/>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7BDD216-0C22-40D7-B292-88D3E6B55C1F}"/>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0484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anim calcmode="lin" valueType="num">
                                      <p:cBhvr>
                                        <p:cTn id="12" dur="500" fill="hold"/>
                                        <p:tgtEl>
                                          <p:spTgt spid="2050"/>
                                        </p:tgtEl>
                                        <p:attrNameLst>
                                          <p:attrName>ppt_x</p:attrName>
                                        </p:attrNameLst>
                                      </p:cBhvr>
                                      <p:tavLst>
                                        <p:tav tm="0">
                                          <p:val>
                                            <p:strVal val="#ppt_x"/>
                                          </p:val>
                                        </p:tav>
                                        <p:tav tm="100000">
                                          <p:val>
                                            <p:strVal val="#ppt_x"/>
                                          </p:val>
                                        </p:tav>
                                      </p:tavLst>
                                    </p:anim>
                                    <p:anim calcmode="lin" valueType="num">
                                      <p:cBhvr>
                                        <p:cTn id="13" dur="500" fill="hold"/>
                                        <p:tgtEl>
                                          <p:spTgt spid="205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2">
            <a:extLst>
              <a:ext uri="{FF2B5EF4-FFF2-40B4-BE49-F238E27FC236}">
                <a16:creationId xmlns:a16="http://schemas.microsoft.com/office/drawing/2014/main" id="{9CFF8583-B544-4CE2-AB0F-77253F6E5849}"/>
              </a:ext>
            </a:extLst>
          </p:cNvPr>
          <p:cNvSpPr/>
          <p:nvPr/>
        </p:nvSpPr>
        <p:spPr bwMode="auto">
          <a:xfrm>
            <a:off x="5871429" y="1745814"/>
            <a:ext cx="2401434" cy="3043356"/>
          </a:xfrm>
          <a:prstGeom prst="roundRect">
            <a:avLst>
              <a:gd name="adj" fmla="val 0"/>
            </a:avLst>
          </a:prstGeom>
          <a:ln>
            <a:solidFill>
              <a:srgbClr val="C00000"/>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eaLnBrk="0" fontAlgn="ctr" hangingPunct="0">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sp>
        <p:nvSpPr>
          <p:cNvPr id="19" name="矩形 18">
            <a:extLst>
              <a:ext uri="{FF2B5EF4-FFF2-40B4-BE49-F238E27FC236}">
                <a16:creationId xmlns:a16="http://schemas.microsoft.com/office/drawing/2014/main" id="{7084A84C-5203-4A7A-A6E5-D93CEACC834F}"/>
              </a:ext>
            </a:extLst>
          </p:cNvPr>
          <p:cNvSpPr/>
          <p:nvPr/>
        </p:nvSpPr>
        <p:spPr>
          <a:xfrm>
            <a:off x="713694" y="159932"/>
            <a:ext cx="2954655" cy="461665"/>
          </a:xfrm>
          <a:prstGeom prst="rect">
            <a:avLst/>
          </a:prstGeom>
        </p:spPr>
        <p:txBody>
          <a:bodyPr wrap="none">
            <a:spAutoFit/>
          </a:bodyPr>
          <a:lstStyle/>
          <a:p>
            <a:r>
              <a:rPr lang="zh-CN" altLang="en-US" sz="2400" b="1" dirty="0">
                <a:latin typeface="+mj-ea"/>
                <a:ea typeface="+mj-ea"/>
              </a:rPr>
              <a:t>一国两制取得的成就</a:t>
            </a:r>
          </a:p>
        </p:txBody>
      </p:sp>
      <p:sp>
        <p:nvSpPr>
          <p:cNvPr id="39" name="圆角矩形 2">
            <a:extLst>
              <a:ext uri="{FF2B5EF4-FFF2-40B4-BE49-F238E27FC236}">
                <a16:creationId xmlns:a16="http://schemas.microsoft.com/office/drawing/2014/main" id="{FA64AD31-934E-48BE-8F50-0E8D0F251F5C}"/>
              </a:ext>
            </a:extLst>
          </p:cNvPr>
          <p:cNvSpPr/>
          <p:nvPr/>
        </p:nvSpPr>
        <p:spPr bwMode="auto">
          <a:xfrm>
            <a:off x="352628" y="1745814"/>
            <a:ext cx="2401434" cy="3043356"/>
          </a:xfrm>
          <a:prstGeom prst="roundRect">
            <a:avLst>
              <a:gd name="adj" fmla="val 0"/>
            </a:avLst>
          </a:prstGeom>
          <a:ln>
            <a:solidFill>
              <a:srgbClr val="C00000"/>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eaLnBrk="0" fontAlgn="ctr" hangingPunct="0">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sp>
        <p:nvSpPr>
          <p:cNvPr id="40" name="矩形 87">
            <a:extLst>
              <a:ext uri="{FF2B5EF4-FFF2-40B4-BE49-F238E27FC236}">
                <a16:creationId xmlns:a16="http://schemas.microsoft.com/office/drawing/2014/main" id="{C9D113AE-454B-47A0-AC0E-B63DAAC2F1C5}"/>
              </a:ext>
            </a:extLst>
          </p:cNvPr>
          <p:cNvSpPr>
            <a:spLocks noChangeArrowheads="1"/>
          </p:cNvSpPr>
          <p:nvPr/>
        </p:nvSpPr>
        <p:spPr bwMode="auto">
          <a:xfrm>
            <a:off x="418020" y="1861663"/>
            <a:ext cx="2310448" cy="2968177"/>
          </a:xfrm>
          <a:prstGeom prst="rect">
            <a:avLst/>
          </a:prstGeom>
          <a:noFill/>
          <a:ln w="9525">
            <a:noFill/>
            <a:miter lim="800000"/>
            <a:headEnd/>
            <a:tailEnd/>
          </a:ln>
        </p:spPr>
        <p:txBody>
          <a:bodyPr wrap="square" lIns="91430" tIns="45716" rIns="91430" bIns="45716">
            <a:spAutoFit/>
          </a:bodyPr>
          <a:lstStyle/>
          <a:p>
            <a:pPr algn="just">
              <a:lnSpc>
                <a:spcPct val="150000"/>
              </a:lnSpc>
            </a:pPr>
            <a:r>
              <a:rPr lang="zh-CN" altLang="en-US" sz="1200" dirty="0">
                <a:solidFill>
                  <a:schemeClr val="accent1"/>
                </a:solidFill>
                <a:latin typeface="微软雅黑" panose="020B0503020204020204" pitchFamily="34" charset="-122"/>
                <a:ea typeface="微软雅黑" panose="020B0503020204020204" pitchFamily="34" charset="-122"/>
              </a:rPr>
              <a:t>香港回归后，中央政府和特区政府在这方面做了大量工作，</a:t>
            </a:r>
            <a:r>
              <a:rPr lang="zh-CN" altLang="en-US" sz="1400" b="1" dirty="0">
                <a:solidFill>
                  <a:schemeClr val="accent1"/>
                </a:solidFill>
                <a:latin typeface="微软雅黑" panose="020B0503020204020204" pitchFamily="34" charset="-122"/>
                <a:ea typeface="微软雅黑" panose="020B0503020204020204" pitchFamily="34" charset="-122"/>
              </a:rPr>
              <a:t>国民教育和国情教育</a:t>
            </a:r>
            <a:r>
              <a:rPr lang="zh-CN" altLang="en-US" sz="1200" dirty="0">
                <a:solidFill>
                  <a:schemeClr val="accent1"/>
                </a:solidFill>
                <a:latin typeface="微软雅黑" panose="020B0503020204020204" pitchFamily="34" charset="-122"/>
                <a:ea typeface="微软雅黑" panose="020B0503020204020204" pitchFamily="34" charset="-122"/>
              </a:rPr>
              <a:t>蓬勃开展，港人的</a:t>
            </a:r>
            <a:r>
              <a:rPr lang="zh-CN" altLang="en-US" sz="1400" b="1" dirty="0">
                <a:solidFill>
                  <a:schemeClr val="accent1"/>
                </a:solidFill>
                <a:latin typeface="微软雅黑" panose="020B0503020204020204" pitchFamily="34" charset="-122"/>
                <a:ea typeface="微软雅黑" panose="020B0503020204020204" pitchFamily="34" charset="-122"/>
              </a:rPr>
              <a:t>“一国”意识</a:t>
            </a:r>
            <a:r>
              <a:rPr lang="zh-CN" altLang="en-US" sz="1200" dirty="0">
                <a:solidFill>
                  <a:schemeClr val="accent1"/>
                </a:solidFill>
                <a:latin typeface="微软雅黑" panose="020B0503020204020204" pitchFamily="34" charset="-122"/>
                <a:ea typeface="微软雅黑" panose="020B0503020204020204" pitchFamily="34" charset="-122"/>
              </a:rPr>
              <a:t>有很大提升，对国家的认同感得到很大加强。根据香港民间调查的结果，大部分港人都自觉爱国爱港。尤其对中央政府的</a:t>
            </a:r>
            <a:r>
              <a:rPr lang="zh-CN" altLang="en-US" sz="1400" b="1" dirty="0">
                <a:solidFill>
                  <a:schemeClr val="accent1"/>
                </a:solidFill>
                <a:latin typeface="微软雅黑" panose="020B0503020204020204" pitchFamily="34" charset="-122"/>
                <a:ea typeface="微软雅黑" panose="020B0503020204020204" pitchFamily="34" charset="-122"/>
              </a:rPr>
              <a:t>信任</a:t>
            </a:r>
            <a:r>
              <a:rPr lang="zh-CN" altLang="en-US" sz="1200" dirty="0">
                <a:solidFill>
                  <a:schemeClr val="accent1"/>
                </a:solidFill>
                <a:latin typeface="微软雅黑" panose="020B0503020204020204" pitchFamily="34" charset="-122"/>
                <a:ea typeface="微软雅黑" panose="020B0503020204020204" pitchFamily="34" charset="-122"/>
              </a:rPr>
              <a:t>程度，近年来一直保持在一个较高的水平。</a:t>
            </a:r>
          </a:p>
        </p:txBody>
      </p:sp>
      <p:grpSp>
        <p:nvGrpSpPr>
          <p:cNvPr id="46" name="组合 26">
            <a:extLst>
              <a:ext uri="{FF2B5EF4-FFF2-40B4-BE49-F238E27FC236}">
                <a16:creationId xmlns:a16="http://schemas.microsoft.com/office/drawing/2014/main" id="{6F6A5A01-CA79-48EF-9936-AFB55F46485A}"/>
              </a:ext>
            </a:extLst>
          </p:cNvPr>
          <p:cNvGrpSpPr>
            <a:grpSpLocks noChangeAspect="1"/>
          </p:cNvGrpSpPr>
          <p:nvPr/>
        </p:nvGrpSpPr>
        <p:grpSpPr bwMode="auto">
          <a:xfrm>
            <a:off x="746431" y="1524478"/>
            <a:ext cx="1672939" cy="405896"/>
            <a:chOff x="621595" y="3513439"/>
            <a:chExt cx="1889569" cy="987727"/>
          </a:xfrm>
          <a:effectLst/>
          <a:scene3d>
            <a:camera prst="orthographicFront">
              <a:rot lat="0" lon="0" rev="0"/>
            </a:camera>
            <a:lightRig rig="balanced" dir="t">
              <a:rot lat="0" lon="0" rev="8700000"/>
            </a:lightRig>
          </a:scene3d>
        </p:grpSpPr>
        <p:sp>
          <p:nvSpPr>
            <p:cNvPr id="47" name="圆角矩形 10">
              <a:extLst>
                <a:ext uri="{FF2B5EF4-FFF2-40B4-BE49-F238E27FC236}">
                  <a16:creationId xmlns:a16="http://schemas.microsoft.com/office/drawing/2014/main" id="{1D006803-E764-4AB3-93E4-DACF084AF49C}"/>
                </a:ext>
              </a:extLst>
            </p:cNvPr>
            <p:cNvSpPr/>
            <p:nvPr/>
          </p:nvSpPr>
          <p:spPr>
            <a:xfrm>
              <a:off x="855539" y="3513439"/>
              <a:ext cx="1399873" cy="987727"/>
            </a:xfrm>
            <a:prstGeom prst="roundRect">
              <a:avLst>
                <a:gd name="adj" fmla="val 0"/>
              </a:avLst>
            </a:prstGeom>
            <a:solidFill>
              <a:srgbClr val="B80B09"/>
            </a:solidFill>
            <a:ln>
              <a:noFill/>
            </a:ln>
          </p:spPr>
          <p:style>
            <a:lnRef idx="2">
              <a:schemeClr val="accent3"/>
            </a:lnRef>
            <a:fillRef idx="1">
              <a:schemeClr val="lt1"/>
            </a:fillRef>
            <a:effectRef idx="0">
              <a:schemeClr val="accent3"/>
            </a:effectRef>
            <a:fontRef idx="minor">
              <a:schemeClr val="dk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48" name="矩形 47">
              <a:extLst>
                <a:ext uri="{FF2B5EF4-FFF2-40B4-BE49-F238E27FC236}">
                  <a16:creationId xmlns:a16="http://schemas.microsoft.com/office/drawing/2014/main" id="{AC1E148D-7ECB-4A22-BE9B-3B88FD9EFBE4}"/>
                </a:ext>
              </a:extLst>
            </p:cNvPr>
            <p:cNvSpPr>
              <a:spLocks noChangeArrowheads="1"/>
            </p:cNvSpPr>
            <p:nvPr/>
          </p:nvSpPr>
          <p:spPr bwMode="auto">
            <a:xfrm>
              <a:off x="621595" y="3670270"/>
              <a:ext cx="1889569" cy="674063"/>
            </a:xfrm>
            <a:prstGeom prst="rect">
              <a:avLst/>
            </a:prstGeom>
            <a:noFill/>
            <a:ln w="9525">
              <a:noFill/>
              <a:miter lim="800000"/>
              <a:headEnd/>
              <a:tailEnd/>
            </a:ln>
            <a:effectLst/>
            <a:sp3d>
              <a:bevelT w="190500" h="38100"/>
            </a:sp3d>
          </p:spPr>
          <p:txBody>
            <a:bodyPr wrap="square" anchor="ctr">
              <a:spAutoFit/>
            </a:bodyPr>
            <a:lstStyle/>
            <a:p>
              <a:pPr algn="ctr"/>
              <a:r>
                <a:rPr lang="zh-CN" altLang="en-US" sz="1200" b="1" dirty="0">
                  <a:solidFill>
                    <a:schemeClr val="bg2"/>
                  </a:solidFill>
                  <a:latin typeface="微软雅黑" panose="020B0503020204020204" pitchFamily="34" charset="-122"/>
                  <a:ea typeface="微软雅黑" panose="020B0503020204020204" pitchFamily="34" charset="-122"/>
                </a:rPr>
                <a:t>港人的国家认同</a:t>
              </a:r>
              <a:endParaRPr lang="en-US" altLang="zh-CN" sz="1200" b="1" dirty="0">
                <a:solidFill>
                  <a:schemeClr val="bg2"/>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958931D8-58D5-4D55-90B8-3437E2A349B5}"/>
              </a:ext>
            </a:extLst>
          </p:cNvPr>
          <p:cNvGrpSpPr/>
          <p:nvPr/>
        </p:nvGrpSpPr>
        <p:grpSpPr>
          <a:xfrm>
            <a:off x="538388" y="916495"/>
            <a:ext cx="1545776" cy="400110"/>
            <a:chOff x="460375" y="1031927"/>
            <a:chExt cx="1545776" cy="400110"/>
          </a:xfrm>
        </p:grpSpPr>
        <p:sp>
          <p:nvSpPr>
            <p:cNvPr id="28" name="矩形 27">
              <a:extLst>
                <a:ext uri="{FF2B5EF4-FFF2-40B4-BE49-F238E27FC236}">
                  <a16:creationId xmlns:a16="http://schemas.microsoft.com/office/drawing/2014/main" id="{FCBD1845-5A5B-450D-A39E-1112E439F8DB}"/>
                </a:ext>
              </a:extLst>
            </p:cNvPr>
            <p:cNvSpPr/>
            <p:nvPr/>
          </p:nvSpPr>
          <p:spPr>
            <a:xfrm>
              <a:off x="795563" y="1031927"/>
              <a:ext cx="1210588"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香港回归</a:t>
              </a:r>
            </a:p>
          </p:txBody>
        </p:sp>
        <p:grpSp>
          <p:nvGrpSpPr>
            <p:cNvPr id="29" name="组合 28">
              <a:extLst>
                <a:ext uri="{FF2B5EF4-FFF2-40B4-BE49-F238E27FC236}">
                  <a16:creationId xmlns:a16="http://schemas.microsoft.com/office/drawing/2014/main" id="{9B5B839C-8F1F-4573-AF9A-8D1093406659}"/>
                </a:ext>
              </a:extLst>
            </p:cNvPr>
            <p:cNvGrpSpPr/>
            <p:nvPr/>
          </p:nvGrpSpPr>
          <p:grpSpPr>
            <a:xfrm flipV="1">
              <a:off x="460375" y="1048190"/>
              <a:ext cx="224744" cy="298764"/>
              <a:chOff x="460375" y="1145304"/>
              <a:chExt cx="224744" cy="386843"/>
            </a:xfrm>
          </p:grpSpPr>
          <p:cxnSp>
            <p:nvCxnSpPr>
              <p:cNvPr id="30" name="直接连接符 29">
                <a:extLst>
                  <a:ext uri="{FF2B5EF4-FFF2-40B4-BE49-F238E27FC236}">
                    <a16:creationId xmlns:a16="http://schemas.microsoft.com/office/drawing/2014/main" id="{F3090E21-C2F9-4B13-A068-68E8E6F588E8}"/>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74D51A4-E5E1-4116-8E45-415C3241F883}"/>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F64B6CC-FD2C-47BD-A4E8-0EFB74EBF753}"/>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33" name="圆角矩形 2">
            <a:extLst>
              <a:ext uri="{FF2B5EF4-FFF2-40B4-BE49-F238E27FC236}">
                <a16:creationId xmlns:a16="http://schemas.microsoft.com/office/drawing/2014/main" id="{FA81D2B4-BF86-473E-9966-3C1BB3D57369}"/>
              </a:ext>
            </a:extLst>
          </p:cNvPr>
          <p:cNvSpPr/>
          <p:nvPr/>
        </p:nvSpPr>
        <p:spPr bwMode="auto">
          <a:xfrm>
            <a:off x="3082473" y="1745814"/>
            <a:ext cx="2401434" cy="3043356"/>
          </a:xfrm>
          <a:prstGeom prst="roundRect">
            <a:avLst>
              <a:gd name="adj" fmla="val 0"/>
            </a:avLst>
          </a:prstGeom>
          <a:ln>
            <a:solidFill>
              <a:srgbClr val="C00000"/>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eaLnBrk="0" fontAlgn="ctr" hangingPunct="0">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grpSp>
        <p:nvGrpSpPr>
          <p:cNvPr id="34" name="组合 26">
            <a:extLst>
              <a:ext uri="{FF2B5EF4-FFF2-40B4-BE49-F238E27FC236}">
                <a16:creationId xmlns:a16="http://schemas.microsoft.com/office/drawing/2014/main" id="{128AA8D1-2964-46BF-B9CE-5F95CCFD6D0A}"/>
              </a:ext>
            </a:extLst>
          </p:cNvPr>
          <p:cNvGrpSpPr>
            <a:grpSpLocks noChangeAspect="1"/>
          </p:cNvGrpSpPr>
          <p:nvPr/>
        </p:nvGrpSpPr>
        <p:grpSpPr bwMode="auto">
          <a:xfrm>
            <a:off x="3562002" y="1496593"/>
            <a:ext cx="1500537" cy="461665"/>
            <a:chOff x="718420" y="3445582"/>
            <a:chExt cx="1694843" cy="1123438"/>
          </a:xfrm>
          <a:effectLst/>
          <a:scene3d>
            <a:camera prst="orthographicFront">
              <a:rot lat="0" lon="0" rev="0"/>
            </a:camera>
            <a:lightRig rig="balanced" dir="t">
              <a:rot lat="0" lon="0" rev="8700000"/>
            </a:lightRig>
          </a:scene3d>
        </p:grpSpPr>
        <p:sp>
          <p:nvSpPr>
            <p:cNvPr id="35" name="圆角矩形 10">
              <a:extLst>
                <a:ext uri="{FF2B5EF4-FFF2-40B4-BE49-F238E27FC236}">
                  <a16:creationId xmlns:a16="http://schemas.microsoft.com/office/drawing/2014/main" id="{2FF95047-5FAB-4723-BF5A-BF27AC7E6629}"/>
                </a:ext>
              </a:extLst>
            </p:cNvPr>
            <p:cNvSpPr/>
            <p:nvPr/>
          </p:nvSpPr>
          <p:spPr>
            <a:xfrm>
              <a:off x="855539" y="3513439"/>
              <a:ext cx="1399873" cy="987727"/>
            </a:xfrm>
            <a:prstGeom prst="roundRect">
              <a:avLst>
                <a:gd name="adj" fmla="val 0"/>
              </a:avLst>
            </a:prstGeom>
            <a:solidFill>
              <a:srgbClr val="B80B09"/>
            </a:solidFill>
            <a:ln>
              <a:noFill/>
            </a:ln>
          </p:spPr>
          <p:style>
            <a:lnRef idx="2">
              <a:schemeClr val="accent3"/>
            </a:lnRef>
            <a:fillRef idx="1">
              <a:schemeClr val="lt1"/>
            </a:fillRef>
            <a:effectRef idx="0">
              <a:schemeClr val="accent3"/>
            </a:effectRef>
            <a:fontRef idx="minor">
              <a:schemeClr val="dk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6" name="矩形 35">
              <a:extLst>
                <a:ext uri="{FF2B5EF4-FFF2-40B4-BE49-F238E27FC236}">
                  <a16:creationId xmlns:a16="http://schemas.microsoft.com/office/drawing/2014/main" id="{6AE84A0F-8480-4E15-A2FE-DF82AFD1BB7E}"/>
                </a:ext>
              </a:extLst>
            </p:cNvPr>
            <p:cNvSpPr>
              <a:spLocks noChangeArrowheads="1"/>
            </p:cNvSpPr>
            <p:nvPr/>
          </p:nvSpPr>
          <p:spPr bwMode="auto">
            <a:xfrm>
              <a:off x="718420" y="3445582"/>
              <a:ext cx="1694843" cy="1123438"/>
            </a:xfrm>
            <a:prstGeom prst="rect">
              <a:avLst/>
            </a:prstGeom>
            <a:noFill/>
            <a:ln w="9525">
              <a:noFill/>
              <a:miter lim="800000"/>
              <a:headEnd/>
              <a:tailEnd/>
            </a:ln>
            <a:effectLst/>
            <a:sp3d>
              <a:bevelT w="190500" h="38100"/>
            </a:sp3d>
          </p:spPr>
          <p:txBody>
            <a:bodyPr wrap="square" anchor="ctr">
              <a:spAutoFit/>
            </a:bodyPr>
            <a:lstStyle/>
            <a:p>
              <a:pPr algn="ctr"/>
              <a:r>
                <a:rPr lang="zh-CN" altLang="en-US" sz="1200" b="1" dirty="0">
                  <a:solidFill>
                    <a:schemeClr val="bg2"/>
                  </a:solidFill>
                  <a:latin typeface="微软雅黑" panose="020B0503020204020204" pitchFamily="34" charset="-122"/>
                  <a:ea typeface="微软雅黑" panose="020B0503020204020204" pitchFamily="34" charset="-122"/>
                </a:rPr>
                <a:t>港人治港、高度自治成为现实</a:t>
              </a:r>
              <a:endParaRPr lang="en-US" altLang="zh-CN" sz="1200" b="1" dirty="0">
                <a:solidFill>
                  <a:schemeClr val="bg2"/>
                </a:solidFill>
                <a:latin typeface="微软雅黑" panose="020B0503020204020204" pitchFamily="34" charset="-122"/>
                <a:ea typeface="微软雅黑" panose="020B0503020204020204" pitchFamily="34" charset="-122"/>
              </a:endParaRPr>
            </a:p>
          </p:txBody>
        </p:sp>
      </p:grpSp>
      <p:grpSp>
        <p:nvGrpSpPr>
          <p:cNvPr id="38" name="组合 26">
            <a:extLst>
              <a:ext uri="{FF2B5EF4-FFF2-40B4-BE49-F238E27FC236}">
                <a16:creationId xmlns:a16="http://schemas.microsoft.com/office/drawing/2014/main" id="{15BDAFB3-F93F-407B-865F-FC58EDBC58D7}"/>
              </a:ext>
            </a:extLst>
          </p:cNvPr>
          <p:cNvGrpSpPr>
            <a:grpSpLocks noChangeAspect="1"/>
          </p:cNvGrpSpPr>
          <p:nvPr/>
        </p:nvGrpSpPr>
        <p:grpSpPr bwMode="auto">
          <a:xfrm>
            <a:off x="6393817" y="1496593"/>
            <a:ext cx="1392867" cy="461665"/>
            <a:chOff x="766829" y="3445582"/>
            <a:chExt cx="1573230" cy="1123438"/>
          </a:xfrm>
          <a:effectLst/>
          <a:scene3d>
            <a:camera prst="orthographicFront">
              <a:rot lat="0" lon="0" rev="0"/>
            </a:camera>
            <a:lightRig rig="balanced" dir="t">
              <a:rot lat="0" lon="0" rev="8700000"/>
            </a:lightRig>
          </a:scene3d>
        </p:grpSpPr>
        <p:sp>
          <p:nvSpPr>
            <p:cNvPr id="41" name="圆角矩形 10">
              <a:extLst>
                <a:ext uri="{FF2B5EF4-FFF2-40B4-BE49-F238E27FC236}">
                  <a16:creationId xmlns:a16="http://schemas.microsoft.com/office/drawing/2014/main" id="{B3B12CB2-956F-4C88-82E9-07B1B4355DFF}"/>
                </a:ext>
              </a:extLst>
            </p:cNvPr>
            <p:cNvSpPr/>
            <p:nvPr/>
          </p:nvSpPr>
          <p:spPr>
            <a:xfrm>
              <a:off x="855539" y="3513439"/>
              <a:ext cx="1399873" cy="987727"/>
            </a:xfrm>
            <a:prstGeom prst="roundRect">
              <a:avLst>
                <a:gd name="adj" fmla="val 0"/>
              </a:avLst>
            </a:prstGeom>
            <a:solidFill>
              <a:srgbClr val="B80B09"/>
            </a:solidFill>
            <a:ln>
              <a:noFill/>
            </a:ln>
          </p:spPr>
          <p:style>
            <a:lnRef idx="2">
              <a:schemeClr val="accent3"/>
            </a:lnRef>
            <a:fillRef idx="1">
              <a:schemeClr val="lt1"/>
            </a:fillRef>
            <a:effectRef idx="0">
              <a:schemeClr val="accent3"/>
            </a:effectRef>
            <a:fontRef idx="minor">
              <a:schemeClr val="dk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42" name="矩形 41">
              <a:extLst>
                <a:ext uri="{FF2B5EF4-FFF2-40B4-BE49-F238E27FC236}">
                  <a16:creationId xmlns:a16="http://schemas.microsoft.com/office/drawing/2014/main" id="{FC92465C-261A-4882-A5DB-240E330B7D67}"/>
                </a:ext>
              </a:extLst>
            </p:cNvPr>
            <p:cNvSpPr>
              <a:spLocks noChangeArrowheads="1"/>
            </p:cNvSpPr>
            <p:nvPr/>
          </p:nvSpPr>
          <p:spPr bwMode="auto">
            <a:xfrm>
              <a:off x="766829" y="3445582"/>
              <a:ext cx="1573230" cy="1123438"/>
            </a:xfrm>
            <a:prstGeom prst="rect">
              <a:avLst/>
            </a:prstGeom>
            <a:noFill/>
            <a:ln w="9525">
              <a:noFill/>
              <a:miter lim="800000"/>
              <a:headEnd/>
              <a:tailEnd/>
            </a:ln>
            <a:effectLst/>
            <a:sp3d>
              <a:bevelT w="190500" h="38100"/>
            </a:sp3d>
          </p:spPr>
          <p:txBody>
            <a:bodyPr wrap="square" anchor="ctr">
              <a:spAutoFit/>
            </a:bodyPr>
            <a:lstStyle/>
            <a:p>
              <a:pPr algn="ctr"/>
              <a:r>
                <a:rPr lang="zh-CN" altLang="en-US" sz="1200" b="1" dirty="0">
                  <a:solidFill>
                    <a:schemeClr val="bg2"/>
                  </a:solidFill>
                  <a:latin typeface="微软雅黑" panose="020B0503020204020204" pitchFamily="34" charset="-122"/>
                  <a:ea typeface="微软雅黑" panose="020B0503020204020204" pitchFamily="34" charset="-122"/>
                </a:rPr>
                <a:t>香港的国际活动空间不断扩大</a:t>
              </a:r>
              <a:endParaRPr lang="en-US" altLang="zh-CN" sz="1200" b="1" dirty="0">
                <a:solidFill>
                  <a:schemeClr val="bg2"/>
                </a:solidFill>
                <a:latin typeface="微软雅黑" panose="020B0503020204020204" pitchFamily="34" charset="-122"/>
                <a:ea typeface="微软雅黑" panose="020B0503020204020204" pitchFamily="34" charset="-122"/>
              </a:endParaRPr>
            </a:p>
          </p:txBody>
        </p:sp>
      </p:grpSp>
      <p:sp>
        <p:nvSpPr>
          <p:cNvPr id="43" name="矩形 87">
            <a:extLst>
              <a:ext uri="{FF2B5EF4-FFF2-40B4-BE49-F238E27FC236}">
                <a16:creationId xmlns:a16="http://schemas.microsoft.com/office/drawing/2014/main" id="{25A89642-4C32-49D2-B19D-2DC7CC622F86}"/>
              </a:ext>
            </a:extLst>
          </p:cNvPr>
          <p:cNvSpPr>
            <a:spLocks noChangeArrowheads="1"/>
          </p:cNvSpPr>
          <p:nvPr/>
        </p:nvSpPr>
        <p:spPr bwMode="auto">
          <a:xfrm>
            <a:off x="3170318" y="1841526"/>
            <a:ext cx="2310448" cy="2968177"/>
          </a:xfrm>
          <a:prstGeom prst="rect">
            <a:avLst/>
          </a:prstGeom>
          <a:noFill/>
          <a:ln w="9525">
            <a:noFill/>
            <a:miter lim="800000"/>
            <a:headEnd/>
            <a:tailEnd/>
          </a:ln>
        </p:spPr>
        <p:txBody>
          <a:bodyPr wrap="square" lIns="91430" tIns="45716" rIns="91430" bIns="45716">
            <a:spAutoFit/>
          </a:bodyPr>
          <a:lstStyle/>
          <a:p>
            <a:pPr algn="just">
              <a:lnSpc>
                <a:spcPct val="150000"/>
              </a:lnSpc>
            </a:pPr>
            <a:r>
              <a:rPr lang="zh-CN" altLang="en-US" sz="1200" dirty="0">
                <a:solidFill>
                  <a:schemeClr val="accent1"/>
                </a:solidFill>
                <a:latin typeface="微软雅黑" panose="020B0503020204020204" pitchFamily="34" charset="-122"/>
                <a:ea typeface="微软雅黑" panose="020B0503020204020204" pitchFamily="34" charset="-122"/>
              </a:rPr>
              <a:t>香港特别行政区</a:t>
            </a:r>
            <a:r>
              <a:rPr lang="zh-CN" altLang="en-US" sz="1400" b="1" dirty="0">
                <a:solidFill>
                  <a:schemeClr val="accent1"/>
                </a:solidFill>
                <a:latin typeface="微软雅黑" panose="020B0503020204020204" pitchFamily="34" charset="-122"/>
                <a:ea typeface="微软雅黑" panose="020B0503020204020204" pitchFamily="34" charset="-122"/>
              </a:rPr>
              <a:t>行政机关、立法机关和司法机关</a:t>
            </a:r>
            <a:r>
              <a:rPr lang="zh-CN" altLang="en-US" sz="1200" dirty="0">
                <a:solidFill>
                  <a:schemeClr val="accent1"/>
                </a:solidFill>
                <a:latin typeface="微软雅黑" panose="020B0503020204020204" pitchFamily="34" charset="-122"/>
                <a:ea typeface="微软雅黑" panose="020B0503020204020204" pitchFamily="34" charset="-122"/>
              </a:rPr>
              <a:t>都由本地人组成。特区政府依法履行起管理香港社会的职责。特区根据基本法和中央的授权自行处理了大量对外事务。中央对特区依法高度自治的行政、立法和司法事务，从来没有干预，</a:t>
            </a:r>
            <a:r>
              <a:rPr lang="zh-CN" altLang="en-US" sz="1400" b="1" dirty="0">
                <a:solidFill>
                  <a:schemeClr val="accent1"/>
                </a:solidFill>
                <a:latin typeface="微软雅黑" panose="020B0503020204020204" pitchFamily="34" charset="-122"/>
                <a:ea typeface="微软雅黑" panose="020B0503020204020204" pitchFamily="34" charset="-122"/>
              </a:rPr>
              <a:t>港人治港、高度自治</a:t>
            </a:r>
            <a:r>
              <a:rPr lang="zh-CN" altLang="en-US" sz="1200" dirty="0">
                <a:solidFill>
                  <a:schemeClr val="accent1"/>
                </a:solidFill>
                <a:latin typeface="微软雅黑" panose="020B0503020204020204" pitchFamily="34" charset="-122"/>
                <a:ea typeface="微软雅黑" panose="020B0503020204020204" pitchFamily="34" charset="-122"/>
              </a:rPr>
              <a:t>得到全面落实。</a:t>
            </a:r>
          </a:p>
        </p:txBody>
      </p:sp>
      <p:sp>
        <p:nvSpPr>
          <p:cNvPr id="44" name="矩形 87">
            <a:extLst>
              <a:ext uri="{FF2B5EF4-FFF2-40B4-BE49-F238E27FC236}">
                <a16:creationId xmlns:a16="http://schemas.microsoft.com/office/drawing/2014/main" id="{7F68DD36-AED6-4AC3-B92C-117BCF543863}"/>
              </a:ext>
            </a:extLst>
          </p:cNvPr>
          <p:cNvSpPr>
            <a:spLocks noChangeArrowheads="1"/>
          </p:cNvSpPr>
          <p:nvPr/>
        </p:nvSpPr>
        <p:spPr bwMode="auto">
          <a:xfrm>
            <a:off x="5931619" y="1930374"/>
            <a:ext cx="2310448" cy="2691178"/>
          </a:xfrm>
          <a:prstGeom prst="rect">
            <a:avLst/>
          </a:prstGeom>
          <a:noFill/>
          <a:ln w="9525">
            <a:noFill/>
            <a:miter lim="800000"/>
            <a:headEnd/>
            <a:tailEnd/>
          </a:ln>
        </p:spPr>
        <p:txBody>
          <a:bodyPr wrap="square" lIns="91430" tIns="45716" rIns="91430" bIns="45716">
            <a:spAutoFit/>
          </a:bodyPr>
          <a:lstStyle/>
          <a:p>
            <a:pPr algn="just">
              <a:lnSpc>
                <a:spcPct val="150000"/>
              </a:lnSpc>
            </a:pPr>
            <a:r>
              <a:rPr lang="zh-CN" altLang="en-US" sz="1200" dirty="0">
                <a:solidFill>
                  <a:schemeClr val="accent1"/>
                </a:solidFill>
                <a:latin typeface="微软雅黑" panose="020B0503020204020204" pitchFamily="34" charset="-122"/>
                <a:ea typeface="微软雅黑" panose="020B0503020204020204" pitchFamily="34" charset="-122"/>
              </a:rPr>
              <a:t>过去十几年，香港充分利用“一国两制”的优势，在中央政府的支持下，香港的</a:t>
            </a:r>
            <a:r>
              <a:rPr lang="zh-CN" altLang="en-US" sz="1400" b="1" dirty="0">
                <a:solidFill>
                  <a:schemeClr val="accent1"/>
                </a:solidFill>
                <a:latin typeface="微软雅黑" panose="020B0503020204020204" pitchFamily="34" charset="-122"/>
                <a:ea typeface="微软雅黑" panose="020B0503020204020204" pitchFamily="34" charset="-122"/>
              </a:rPr>
              <a:t>国际活动空间</a:t>
            </a:r>
            <a:r>
              <a:rPr lang="zh-CN" altLang="en-US" sz="1200" dirty="0">
                <a:solidFill>
                  <a:schemeClr val="accent1"/>
                </a:solidFill>
                <a:latin typeface="微软雅黑" panose="020B0503020204020204" pitchFamily="34" charset="-122"/>
                <a:ea typeface="微软雅黑" panose="020B0503020204020204" pitchFamily="34" charset="-122"/>
              </a:rPr>
              <a:t>不断扩大，</a:t>
            </a:r>
            <a:r>
              <a:rPr lang="zh-CN" altLang="en-US" sz="1400" b="1" dirty="0">
                <a:solidFill>
                  <a:schemeClr val="accent1"/>
                </a:solidFill>
                <a:latin typeface="微软雅黑" panose="020B0503020204020204" pitchFamily="34" charset="-122"/>
                <a:ea typeface="微软雅黑" panose="020B0503020204020204" pitchFamily="34" charset="-122"/>
              </a:rPr>
              <a:t>国际地位</a:t>
            </a:r>
            <a:r>
              <a:rPr lang="zh-CN" altLang="en-US" sz="1200" dirty="0">
                <a:solidFill>
                  <a:schemeClr val="accent1"/>
                </a:solidFill>
                <a:latin typeface="微软雅黑" panose="020B0503020204020204" pitchFamily="34" charset="-122"/>
                <a:ea typeface="微软雅黑" panose="020B0503020204020204" pitchFamily="34" charset="-122"/>
              </a:rPr>
              <a:t>显著提升。香港以“中国香港”的名义</a:t>
            </a:r>
            <a:r>
              <a:rPr lang="zh-CN" altLang="en-US" sz="1400" b="1" dirty="0">
                <a:solidFill>
                  <a:schemeClr val="accent1"/>
                </a:solidFill>
                <a:latin typeface="微软雅黑" panose="020B0503020204020204" pitchFamily="34" charset="-122"/>
                <a:ea typeface="微软雅黑" panose="020B0503020204020204" pitchFamily="34" charset="-122"/>
              </a:rPr>
              <a:t>单独</a:t>
            </a:r>
            <a:r>
              <a:rPr lang="zh-CN" altLang="en-US" sz="1200" dirty="0">
                <a:solidFill>
                  <a:schemeClr val="accent1"/>
                </a:solidFill>
                <a:latin typeface="微软雅黑" panose="020B0503020204020204" pitchFamily="34" charset="-122"/>
                <a:ea typeface="微软雅黑" panose="020B0503020204020204" pitchFamily="34" charset="-122"/>
              </a:rPr>
              <a:t>地与世界各国、各地区及有关组织签署了许多双边协议。</a:t>
            </a:r>
            <a:r>
              <a:rPr lang="en-US" altLang="zh-CN" sz="1200" dirty="0">
                <a:solidFill>
                  <a:schemeClr val="accent1"/>
                </a:solidFill>
                <a:latin typeface="微软雅黑" panose="020B0503020204020204" pitchFamily="34" charset="-122"/>
                <a:ea typeface="微软雅黑" panose="020B0503020204020204" pitchFamily="34" charset="-122"/>
              </a:rPr>
              <a:t>100</a:t>
            </a:r>
            <a:r>
              <a:rPr lang="zh-CN" altLang="en-US" sz="1200" dirty="0">
                <a:solidFill>
                  <a:schemeClr val="accent1"/>
                </a:solidFill>
                <a:latin typeface="微软雅黑" panose="020B0503020204020204" pitchFamily="34" charset="-122"/>
                <a:ea typeface="微软雅黑" panose="020B0503020204020204" pitchFamily="34" charset="-122"/>
              </a:rPr>
              <a:t>多个国家和国际组织在香港设有领馆或官方机构。</a:t>
            </a:r>
          </a:p>
        </p:txBody>
      </p:sp>
    </p:spTree>
    <p:extLst>
      <p:ext uri="{BB962C8B-B14F-4D97-AF65-F5344CB8AC3E}">
        <p14:creationId xmlns:p14="http://schemas.microsoft.com/office/powerpoint/2010/main" val="2083016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750"/>
                                        <p:tgtEl>
                                          <p:spTgt spid="46"/>
                                        </p:tgtEl>
                                      </p:cBhvr>
                                    </p:animEffect>
                                    <p:anim calcmode="lin" valueType="num">
                                      <p:cBhvr>
                                        <p:cTn id="12" dur="750" fill="hold"/>
                                        <p:tgtEl>
                                          <p:spTgt spid="46"/>
                                        </p:tgtEl>
                                        <p:attrNameLst>
                                          <p:attrName>ppt_x</p:attrName>
                                        </p:attrNameLst>
                                      </p:cBhvr>
                                      <p:tavLst>
                                        <p:tav tm="0">
                                          <p:val>
                                            <p:strVal val="#ppt_x"/>
                                          </p:val>
                                        </p:tav>
                                        <p:tav tm="100000">
                                          <p:val>
                                            <p:strVal val="#ppt_x"/>
                                          </p:val>
                                        </p:tav>
                                      </p:tavLst>
                                    </p:anim>
                                    <p:anim calcmode="lin" valueType="num">
                                      <p:cBhvr>
                                        <p:cTn id="13" dur="750" fill="hold"/>
                                        <p:tgtEl>
                                          <p:spTgt spid="46"/>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17" presetClass="entr" presetSubtype="1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strVal val="#ppt_h"/>
                                          </p:val>
                                        </p:tav>
                                        <p:tav tm="100000">
                                          <p:val>
                                            <p:strVal val="#ppt_h"/>
                                          </p:val>
                                        </p:tav>
                                      </p:tavLst>
                                    </p:anim>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250"/>
                            </p:stCondLst>
                            <p:childTnLst>
                              <p:par>
                                <p:cTn id="24" presetID="42" presetClass="entr" presetSubtype="0"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750"/>
                                        <p:tgtEl>
                                          <p:spTgt spid="34"/>
                                        </p:tgtEl>
                                      </p:cBhvr>
                                    </p:animEffect>
                                    <p:anim calcmode="lin" valueType="num">
                                      <p:cBhvr>
                                        <p:cTn id="27" dur="750" fill="hold"/>
                                        <p:tgtEl>
                                          <p:spTgt spid="34"/>
                                        </p:tgtEl>
                                        <p:attrNameLst>
                                          <p:attrName>ppt_x</p:attrName>
                                        </p:attrNameLst>
                                      </p:cBhvr>
                                      <p:tavLst>
                                        <p:tav tm="0">
                                          <p:val>
                                            <p:strVal val="#ppt_x"/>
                                          </p:val>
                                        </p:tav>
                                        <p:tav tm="100000">
                                          <p:val>
                                            <p:strVal val="#ppt_x"/>
                                          </p:val>
                                        </p:tav>
                                      </p:tavLst>
                                    </p:anim>
                                    <p:anim calcmode="lin" valueType="num">
                                      <p:cBhvr>
                                        <p:cTn id="28" dur="750" fill="hold"/>
                                        <p:tgtEl>
                                          <p:spTgt spid="34"/>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7" presetClass="entr" presetSubtype="1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strVal val="#ppt_h"/>
                                          </p:val>
                                        </p:tav>
                                        <p:tav tm="100000">
                                          <p:val>
                                            <p:strVal val="#ppt_h"/>
                                          </p:val>
                                        </p:tav>
                                      </p:tavLst>
                                    </p:anim>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par>
                          <p:cTn id="38" fill="hold">
                            <p:stCondLst>
                              <p:cond delay="4000"/>
                            </p:stCondLst>
                            <p:childTnLst>
                              <p:par>
                                <p:cTn id="39" presetID="42" presetClass="entr" presetSubtype="0"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750"/>
                                        <p:tgtEl>
                                          <p:spTgt spid="38"/>
                                        </p:tgtEl>
                                      </p:cBhvr>
                                    </p:animEffect>
                                    <p:anim calcmode="lin" valueType="num">
                                      <p:cBhvr>
                                        <p:cTn id="42" dur="750" fill="hold"/>
                                        <p:tgtEl>
                                          <p:spTgt spid="38"/>
                                        </p:tgtEl>
                                        <p:attrNameLst>
                                          <p:attrName>ppt_x</p:attrName>
                                        </p:attrNameLst>
                                      </p:cBhvr>
                                      <p:tavLst>
                                        <p:tav tm="0">
                                          <p:val>
                                            <p:strVal val="#ppt_x"/>
                                          </p:val>
                                        </p:tav>
                                        <p:tav tm="100000">
                                          <p:val>
                                            <p:strVal val="#ppt_x"/>
                                          </p:val>
                                        </p:tav>
                                      </p:tavLst>
                                    </p:anim>
                                    <p:anim calcmode="lin" valueType="num">
                                      <p:cBhvr>
                                        <p:cTn id="43" dur="750" fill="hold"/>
                                        <p:tgtEl>
                                          <p:spTgt spid="38"/>
                                        </p:tgtEl>
                                        <p:attrNameLst>
                                          <p:attrName>ppt_y</p:attrName>
                                        </p:attrNameLst>
                                      </p:cBhvr>
                                      <p:tavLst>
                                        <p:tav tm="0">
                                          <p:val>
                                            <p:strVal val="#ppt_y+.1"/>
                                          </p:val>
                                        </p:tav>
                                        <p:tav tm="100000">
                                          <p:val>
                                            <p:strVal val="#ppt_y"/>
                                          </p:val>
                                        </p:tav>
                                      </p:tavLst>
                                    </p:anim>
                                  </p:childTnLst>
                                </p:cTn>
                              </p:par>
                            </p:childTnLst>
                          </p:cTn>
                        </p:par>
                        <p:par>
                          <p:cTn id="44" fill="hold">
                            <p:stCondLst>
                              <p:cond delay="4750"/>
                            </p:stCondLst>
                            <p:childTnLst>
                              <p:par>
                                <p:cTn id="45" presetID="17" presetClass="entr" presetSubtype="1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strVal val="#ppt_h"/>
                                          </p:val>
                                        </p:tav>
                                        <p:tav tm="100000">
                                          <p:val>
                                            <p:strVal val="#ppt_h"/>
                                          </p:val>
                                        </p:tav>
                                      </p:tavLst>
                                    </p:anim>
                                  </p:childTnLst>
                                </p:cTn>
                              </p:par>
                            </p:childTnLst>
                          </p:cTn>
                        </p:par>
                        <p:par>
                          <p:cTn id="49" fill="hold">
                            <p:stCondLst>
                              <p:cond delay="5250"/>
                            </p:stCondLst>
                            <p:childTnLst>
                              <p:par>
                                <p:cTn id="50" presetID="10" presetClass="entr" presetSubtype="0"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p:bldP spid="33"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45D6B07-1F06-433D-901E-C2721DF57F87}"/>
              </a:ext>
            </a:extLst>
          </p:cNvPr>
          <p:cNvPicPr>
            <a:picLocks noChangeAspect="1"/>
          </p:cNvPicPr>
          <p:nvPr/>
        </p:nvPicPr>
        <p:blipFill rotWithShape="1">
          <a:blip r:embed="rId3">
            <a:extLst>
              <a:ext uri="{28A0092B-C50C-407E-A947-70E740481C1C}">
                <a14:useLocalDpi xmlns:a14="http://schemas.microsoft.com/office/drawing/2010/main" val="0"/>
              </a:ext>
            </a:extLst>
          </a:blip>
          <a:srcRect l="2361" t="-726" r="3168" b="2851"/>
          <a:stretch/>
        </p:blipFill>
        <p:spPr>
          <a:xfrm>
            <a:off x="0" y="998196"/>
            <a:ext cx="9144000" cy="4145304"/>
          </a:xfrm>
          <a:prstGeom prst="rect">
            <a:avLst/>
          </a:prstGeom>
        </p:spPr>
      </p:pic>
      <p:sp>
        <p:nvSpPr>
          <p:cNvPr id="8" name="文本框 7">
            <a:extLst>
              <a:ext uri="{FF2B5EF4-FFF2-40B4-BE49-F238E27FC236}">
                <a16:creationId xmlns:a16="http://schemas.microsoft.com/office/drawing/2014/main" id="{691DC3B8-182E-49D6-A08F-BE940CC676CD}"/>
              </a:ext>
            </a:extLst>
          </p:cNvPr>
          <p:cNvSpPr txBox="1"/>
          <p:nvPr/>
        </p:nvSpPr>
        <p:spPr>
          <a:xfrm>
            <a:off x="2748443" y="2023143"/>
            <a:ext cx="3647152" cy="553998"/>
          </a:xfrm>
          <a:prstGeom prst="rect">
            <a:avLst/>
          </a:prstGeom>
          <a:noFill/>
        </p:spPr>
        <p:txBody>
          <a:bodyPr wrap="none" rtlCol="0">
            <a:spAutoFit/>
          </a:bodyPr>
          <a:lstStyle/>
          <a:p>
            <a:pPr algn="ctr"/>
            <a:r>
              <a:rPr lang="zh-CN" altLang="en-US" sz="3000" b="1" dirty="0">
                <a:latin typeface="+mj-ea"/>
                <a:ea typeface="+mj-ea"/>
              </a:rPr>
              <a:t>一国两制方针的完善</a:t>
            </a:r>
          </a:p>
        </p:txBody>
      </p:sp>
      <p:pic>
        <p:nvPicPr>
          <p:cNvPr id="9" name="图片 8">
            <a:extLst>
              <a:ext uri="{FF2B5EF4-FFF2-40B4-BE49-F238E27FC236}">
                <a16:creationId xmlns:a16="http://schemas.microsoft.com/office/drawing/2014/main" id="{01D042CD-A4E9-4BD0-8543-D00FE5DDA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957" y="816755"/>
            <a:ext cx="1036086" cy="1024947"/>
          </a:xfrm>
          <a:prstGeom prst="rect">
            <a:avLst/>
          </a:prstGeom>
        </p:spPr>
      </p:pic>
      <p:pic>
        <p:nvPicPr>
          <p:cNvPr id="10" name="图片 9" descr="2">
            <a:extLst>
              <a:ext uri="{FF2B5EF4-FFF2-40B4-BE49-F238E27FC236}">
                <a16:creationId xmlns:a16="http://schemas.microsoft.com/office/drawing/2014/main" id="{766E8669-349E-49B6-8080-3E8F0016F843}"/>
              </a:ext>
            </a:extLst>
          </p:cNvPr>
          <p:cNvPicPr>
            <a:picLocks noChangeAspect="1"/>
          </p:cNvPicPr>
          <p:nvPr/>
        </p:nvPicPr>
        <p:blipFill>
          <a:blip r:embed="rId5"/>
          <a:stretch>
            <a:fillRect/>
          </a:stretch>
        </p:blipFill>
        <p:spPr>
          <a:xfrm flipH="1">
            <a:off x="594256" y="348343"/>
            <a:ext cx="1958755" cy="3302473"/>
          </a:xfrm>
          <a:prstGeom prst="rect">
            <a:avLst/>
          </a:prstGeom>
        </p:spPr>
      </p:pic>
    </p:spTree>
    <p:extLst>
      <p:ext uri="{BB962C8B-B14F-4D97-AF65-F5344CB8AC3E}">
        <p14:creationId xmlns:p14="http://schemas.microsoft.com/office/powerpoint/2010/main" val="9978561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12" presetClass="entr" presetSubtype="4" fill="hold" grpId="0" nodeType="with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712251" y="159932"/>
            <a:ext cx="2954655" cy="461665"/>
          </a:xfrm>
          <a:prstGeom prst="rect">
            <a:avLst/>
          </a:prstGeom>
        </p:spPr>
        <p:txBody>
          <a:bodyPr wrap="none">
            <a:spAutoFit/>
          </a:bodyPr>
          <a:lstStyle/>
          <a:p>
            <a:pPr algn="ctr"/>
            <a:r>
              <a:rPr lang="zh-CN" altLang="en-US" sz="2400" b="1" dirty="0">
                <a:latin typeface="+mj-ea"/>
                <a:ea typeface="+mj-ea"/>
              </a:rPr>
              <a:t>一国两制方针的完善</a:t>
            </a:r>
          </a:p>
        </p:txBody>
      </p:sp>
      <p:grpSp>
        <p:nvGrpSpPr>
          <p:cNvPr id="4" name="组合 3">
            <a:extLst>
              <a:ext uri="{FF2B5EF4-FFF2-40B4-BE49-F238E27FC236}">
                <a16:creationId xmlns:a16="http://schemas.microsoft.com/office/drawing/2014/main" id="{6035A0C6-4C48-4BD5-ABFD-341E7634B4B8}"/>
              </a:ext>
            </a:extLst>
          </p:cNvPr>
          <p:cNvGrpSpPr/>
          <p:nvPr/>
        </p:nvGrpSpPr>
        <p:grpSpPr>
          <a:xfrm>
            <a:off x="4154194" y="1995434"/>
            <a:ext cx="4347998" cy="1993238"/>
            <a:chOff x="3802227" y="3209883"/>
            <a:chExt cx="4347998" cy="1993238"/>
          </a:xfrm>
        </p:grpSpPr>
        <p:sp>
          <p:nvSpPr>
            <p:cNvPr id="3" name="矩形 10">
              <a:extLst>
                <a:ext uri="{FF2B5EF4-FFF2-40B4-BE49-F238E27FC236}">
                  <a16:creationId xmlns:a16="http://schemas.microsoft.com/office/drawing/2014/main" id="{FA6281DE-9567-400B-A2EE-F8E346DDD645}"/>
                </a:ext>
              </a:extLst>
            </p:cNvPr>
            <p:cNvSpPr>
              <a:spLocks noChangeArrowheads="1"/>
            </p:cNvSpPr>
            <p:nvPr/>
          </p:nvSpPr>
          <p:spPr bwMode="auto">
            <a:xfrm>
              <a:off x="3802227" y="3209883"/>
              <a:ext cx="4347998" cy="199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accent1"/>
                  </a:solidFill>
                  <a:latin typeface="+mj-ea"/>
                  <a:ea typeface="+mj-ea"/>
                </a:rPr>
                <a:t>根据一些数据统计，综合香港</a:t>
              </a:r>
              <a:r>
                <a:rPr lang="en-US" altLang="zh-CN" sz="1400" dirty="0">
                  <a:solidFill>
                    <a:schemeClr val="accent1"/>
                  </a:solidFill>
                  <a:latin typeface="+mj-ea"/>
                  <a:ea typeface="+mj-ea"/>
                </a:rPr>
                <a:t>《</a:t>
              </a:r>
              <a:r>
                <a:rPr lang="zh-CN" altLang="en-US" sz="1400" dirty="0">
                  <a:solidFill>
                    <a:schemeClr val="accent1"/>
                  </a:solidFill>
                  <a:latin typeface="+mj-ea"/>
                  <a:ea typeface="+mj-ea"/>
                </a:rPr>
                <a:t>文汇报</a:t>
              </a:r>
              <a:r>
                <a:rPr lang="en-US" altLang="zh-CN" sz="1400" dirty="0">
                  <a:solidFill>
                    <a:schemeClr val="accent1"/>
                  </a:solidFill>
                  <a:latin typeface="+mj-ea"/>
                  <a:ea typeface="+mj-ea"/>
                </a:rPr>
                <a:t>》</a:t>
              </a:r>
              <a:r>
                <a:rPr lang="zh-CN" altLang="en-US" sz="1400" dirty="0">
                  <a:solidFill>
                    <a:schemeClr val="accent1"/>
                  </a:solidFill>
                  <a:latin typeface="+mj-ea"/>
                  <a:ea typeface="+mj-ea"/>
                </a:rPr>
                <a:t>和</a:t>
              </a:r>
              <a:r>
                <a:rPr lang="en-US" altLang="zh-CN" sz="1400" dirty="0">
                  <a:solidFill>
                    <a:schemeClr val="accent1"/>
                  </a:solidFill>
                  <a:latin typeface="+mj-ea"/>
                  <a:ea typeface="+mj-ea"/>
                </a:rPr>
                <a:t>《</a:t>
              </a:r>
              <a:r>
                <a:rPr lang="zh-CN" altLang="en-US" sz="1400" dirty="0">
                  <a:solidFill>
                    <a:schemeClr val="accent1"/>
                  </a:solidFill>
                  <a:latin typeface="+mj-ea"/>
                  <a:ea typeface="+mj-ea"/>
                </a:rPr>
                <a:t>大公报</a:t>
              </a:r>
              <a:r>
                <a:rPr lang="en-US" altLang="zh-CN" sz="1400" dirty="0">
                  <a:solidFill>
                    <a:schemeClr val="accent1"/>
                  </a:solidFill>
                  <a:latin typeface="+mj-ea"/>
                  <a:ea typeface="+mj-ea"/>
                </a:rPr>
                <a:t>》</a:t>
              </a:r>
              <a:r>
                <a:rPr lang="zh-CN" altLang="en-US" sz="1400" dirty="0">
                  <a:solidFill>
                    <a:schemeClr val="accent1"/>
                  </a:solidFill>
                  <a:latin typeface="+mj-ea"/>
                  <a:ea typeface="+mj-ea"/>
                </a:rPr>
                <a:t>报道，近日，香港保安局在回复议员质询时指出，自六月以来，香港逾</a:t>
              </a:r>
              <a:r>
                <a:rPr lang="en-US" altLang="zh-CN" sz="1400" dirty="0">
                  <a:solidFill>
                    <a:schemeClr val="accent1"/>
                  </a:solidFill>
                  <a:latin typeface="+mj-ea"/>
                  <a:ea typeface="+mj-ea"/>
                </a:rPr>
                <a:t>500</a:t>
              </a:r>
              <a:r>
                <a:rPr lang="zh-CN" altLang="en-US" sz="1400" dirty="0">
                  <a:solidFill>
                    <a:schemeClr val="accent1"/>
                  </a:solidFill>
                  <a:latin typeface="+mj-ea"/>
                  <a:ea typeface="+mj-ea"/>
                </a:rPr>
                <a:t>盏交通灯、</a:t>
              </a:r>
              <a:r>
                <a:rPr lang="en-US" altLang="zh-CN" sz="1400" dirty="0">
                  <a:solidFill>
                    <a:schemeClr val="accent1"/>
                  </a:solidFill>
                  <a:latin typeface="+mj-ea"/>
                  <a:ea typeface="+mj-ea"/>
                </a:rPr>
                <a:t>4.6</a:t>
              </a:r>
              <a:r>
                <a:rPr lang="zh-CN" altLang="en-US" sz="1400" dirty="0">
                  <a:solidFill>
                    <a:schemeClr val="accent1"/>
                  </a:solidFill>
                  <a:latin typeface="+mj-ea"/>
                  <a:ea typeface="+mj-ea"/>
                </a:rPr>
                <a:t>万米长的栏杆。</a:t>
              </a:r>
              <a:r>
                <a:rPr lang="en-US" altLang="zh-CN" sz="1400" dirty="0">
                  <a:solidFill>
                    <a:schemeClr val="accent1"/>
                  </a:solidFill>
                  <a:latin typeface="+mj-ea"/>
                  <a:ea typeface="+mj-ea"/>
                </a:rPr>
                <a:t>2900</a:t>
              </a:r>
              <a:r>
                <a:rPr lang="zh-CN" altLang="en-US" sz="1400" dirty="0">
                  <a:solidFill>
                    <a:schemeClr val="accent1"/>
                  </a:solidFill>
                  <a:latin typeface="+mj-ea"/>
                  <a:ea typeface="+mj-ea"/>
                </a:rPr>
                <a:t>平方米行人路、</a:t>
              </a:r>
              <a:r>
                <a:rPr lang="en-US" altLang="zh-CN" sz="1400" dirty="0">
                  <a:solidFill>
                    <a:schemeClr val="accent1"/>
                  </a:solidFill>
                  <a:latin typeface="+mj-ea"/>
                  <a:ea typeface="+mj-ea"/>
                </a:rPr>
                <a:t>3000</a:t>
              </a:r>
              <a:r>
                <a:rPr lang="zh-CN" altLang="en-US" sz="1400" dirty="0">
                  <a:solidFill>
                    <a:schemeClr val="accent1"/>
                  </a:solidFill>
                  <a:latin typeface="+mj-ea"/>
                  <a:ea typeface="+mj-ea"/>
                </a:rPr>
                <a:t>多个垃圾桶、胶护栏、水马等遭到破坏或遗失，损失金额超过</a:t>
              </a:r>
              <a:r>
                <a:rPr lang="en-US" altLang="zh-CN" sz="1400" dirty="0">
                  <a:solidFill>
                    <a:schemeClr val="accent1"/>
                  </a:solidFill>
                  <a:latin typeface="+mj-ea"/>
                  <a:ea typeface="+mj-ea"/>
                </a:rPr>
                <a:t>1056</a:t>
              </a:r>
              <a:r>
                <a:rPr lang="zh-CN" altLang="en-US" sz="1400" dirty="0">
                  <a:solidFill>
                    <a:schemeClr val="accent1"/>
                  </a:solidFill>
                  <a:latin typeface="+mj-ea"/>
                  <a:ea typeface="+mj-ea"/>
                </a:rPr>
                <a:t>万元。港铁设施被破坏共计</a:t>
              </a:r>
              <a:r>
                <a:rPr lang="en-US" altLang="zh-CN" sz="1400" dirty="0">
                  <a:solidFill>
                    <a:schemeClr val="accent1"/>
                  </a:solidFill>
                  <a:latin typeface="+mj-ea"/>
                  <a:ea typeface="+mj-ea"/>
                </a:rPr>
                <a:t>5790</a:t>
              </a:r>
              <a:r>
                <a:rPr lang="zh-CN" altLang="en-US" sz="1400" dirty="0">
                  <a:solidFill>
                    <a:schemeClr val="accent1"/>
                  </a:solidFill>
                  <a:latin typeface="+mj-ea"/>
                  <a:ea typeface="+mj-ea"/>
                </a:rPr>
                <a:t>次，损失仍在计算中。</a:t>
              </a:r>
            </a:p>
          </p:txBody>
        </p:sp>
        <p:sp>
          <p:nvSpPr>
            <p:cNvPr id="2" name="半闭框 1">
              <a:extLst>
                <a:ext uri="{FF2B5EF4-FFF2-40B4-BE49-F238E27FC236}">
                  <a16:creationId xmlns:a16="http://schemas.microsoft.com/office/drawing/2014/main" id="{68598B0B-7797-450D-A0E1-C6E0749F5DE2}"/>
                </a:ext>
              </a:extLst>
            </p:cNvPr>
            <p:cNvSpPr/>
            <p:nvPr/>
          </p:nvSpPr>
          <p:spPr>
            <a:xfrm>
              <a:off x="3802227" y="3209883"/>
              <a:ext cx="311150" cy="311150"/>
            </a:xfrm>
            <a:prstGeom prst="halfFrame">
              <a:avLst>
                <a:gd name="adj1" fmla="val 15263"/>
                <a:gd name="adj2" fmla="val 15263"/>
              </a:avLst>
            </a:prstGeom>
            <a:solidFill>
              <a:srgbClr val="B80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半闭框 12">
              <a:extLst>
                <a:ext uri="{FF2B5EF4-FFF2-40B4-BE49-F238E27FC236}">
                  <a16:creationId xmlns:a16="http://schemas.microsoft.com/office/drawing/2014/main" id="{48B157AB-3CDF-4997-AB16-B3A1402F79B0}"/>
                </a:ext>
              </a:extLst>
            </p:cNvPr>
            <p:cNvSpPr/>
            <p:nvPr/>
          </p:nvSpPr>
          <p:spPr>
            <a:xfrm flipH="1" flipV="1">
              <a:off x="7839075" y="4891971"/>
              <a:ext cx="311150" cy="311150"/>
            </a:xfrm>
            <a:prstGeom prst="halfFrame">
              <a:avLst>
                <a:gd name="adj1" fmla="val 15263"/>
                <a:gd name="adj2" fmla="val 15263"/>
              </a:avLst>
            </a:prstGeom>
            <a:solidFill>
              <a:srgbClr val="B80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合 4">
            <a:extLst>
              <a:ext uri="{FF2B5EF4-FFF2-40B4-BE49-F238E27FC236}">
                <a16:creationId xmlns:a16="http://schemas.microsoft.com/office/drawing/2014/main" id="{CFEBCC2D-1CA4-44BA-A813-5F576C12AE4F}"/>
              </a:ext>
            </a:extLst>
          </p:cNvPr>
          <p:cNvGrpSpPr/>
          <p:nvPr/>
        </p:nvGrpSpPr>
        <p:grpSpPr>
          <a:xfrm>
            <a:off x="460375" y="1031927"/>
            <a:ext cx="1545776" cy="400110"/>
            <a:chOff x="460375" y="1031927"/>
            <a:chExt cx="1545776" cy="400110"/>
          </a:xfrm>
        </p:grpSpPr>
        <p:sp>
          <p:nvSpPr>
            <p:cNvPr id="16" name="矩形 15">
              <a:extLst>
                <a:ext uri="{FF2B5EF4-FFF2-40B4-BE49-F238E27FC236}">
                  <a16:creationId xmlns:a16="http://schemas.microsoft.com/office/drawing/2014/main" id="{9ECD62B7-81D7-4AC7-BB3D-591534C7346D}"/>
                </a:ext>
              </a:extLst>
            </p:cNvPr>
            <p:cNvSpPr/>
            <p:nvPr/>
          </p:nvSpPr>
          <p:spPr>
            <a:xfrm>
              <a:off x="795563" y="1031927"/>
              <a:ext cx="1210588"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香港暴乱</a:t>
              </a:r>
            </a:p>
          </p:txBody>
        </p:sp>
        <p:grpSp>
          <p:nvGrpSpPr>
            <p:cNvPr id="17" name="组合 16">
              <a:extLst>
                <a:ext uri="{FF2B5EF4-FFF2-40B4-BE49-F238E27FC236}">
                  <a16:creationId xmlns:a16="http://schemas.microsoft.com/office/drawing/2014/main" id="{BF5B386B-E069-4A80-99B1-6807B27C5032}"/>
                </a:ext>
              </a:extLst>
            </p:cNvPr>
            <p:cNvGrpSpPr/>
            <p:nvPr/>
          </p:nvGrpSpPr>
          <p:grpSpPr>
            <a:xfrm flipV="1">
              <a:off x="460375" y="1048190"/>
              <a:ext cx="224744" cy="298764"/>
              <a:chOff x="460375" y="1145304"/>
              <a:chExt cx="224744" cy="386843"/>
            </a:xfrm>
          </p:grpSpPr>
          <p:cxnSp>
            <p:nvCxnSpPr>
              <p:cNvPr id="18" name="直接连接符 17">
                <a:extLst>
                  <a:ext uri="{FF2B5EF4-FFF2-40B4-BE49-F238E27FC236}">
                    <a16:creationId xmlns:a16="http://schemas.microsoft.com/office/drawing/2014/main" id="{A7566B0F-E5C1-43CC-B5ED-3ED45AD92144}"/>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5F098AC-A20F-40B4-8437-E66A4AFE800C}"/>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7BDD216-0C22-40D7-B292-88D3E6B55C1F}"/>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pic>
        <p:nvPicPr>
          <p:cNvPr id="1026" name="Picture 2">
            <a:extLst>
              <a:ext uri="{FF2B5EF4-FFF2-40B4-BE49-F238E27FC236}">
                <a16:creationId xmlns:a16="http://schemas.microsoft.com/office/drawing/2014/main" id="{DF5FF265-395F-4A49-867B-3D737D4BF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97" y="1889166"/>
            <a:ext cx="3390900" cy="190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9001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713694" y="159932"/>
            <a:ext cx="2954655" cy="461665"/>
          </a:xfrm>
          <a:prstGeom prst="rect">
            <a:avLst/>
          </a:prstGeom>
        </p:spPr>
        <p:txBody>
          <a:bodyPr wrap="none">
            <a:spAutoFit/>
          </a:bodyPr>
          <a:lstStyle/>
          <a:p>
            <a:r>
              <a:rPr lang="zh-CN" altLang="en-US" sz="2400" b="1" dirty="0">
                <a:latin typeface="+mj-ea"/>
                <a:ea typeface="+mj-ea"/>
              </a:rPr>
              <a:t>一国两制方针的完善</a:t>
            </a:r>
          </a:p>
        </p:txBody>
      </p:sp>
      <p:sp>
        <p:nvSpPr>
          <p:cNvPr id="6" name="矩形 5">
            <a:extLst>
              <a:ext uri="{FF2B5EF4-FFF2-40B4-BE49-F238E27FC236}">
                <a16:creationId xmlns:a16="http://schemas.microsoft.com/office/drawing/2014/main" id="{6CEECA95-DB22-4AFF-8AF9-E0FFB0F62E56}"/>
              </a:ext>
            </a:extLst>
          </p:cNvPr>
          <p:cNvSpPr/>
          <p:nvPr/>
        </p:nvSpPr>
        <p:spPr>
          <a:xfrm>
            <a:off x="792434" y="976502"/>
            <a:ext cx="2954655"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香港暴乱的原因分析</a:t>
            </a:r>
          </a:p>
        </p:txBody>
      </p:sp>
      <p:grpSp>
        <p:nvGrpSpPr>
          <p:cNvPr id="7" name="组合 6">
            <a:extLst>
              <a:ext uri="{FF2B5EF4-FFF2-40B4-BE49-F238E27FC236}">
                <a16:creationId xmlns:a16="http://schemas.microsoft.com/office/drawing/2014/main" id="{65C9CDB6-5AB7-4381-BEEE-0B11484184F7}"/>
              </a:ext>
            </a:extLst>
          </p:cNvPr>
          <p:cNvGrpSpPr/>
          <p:nvPr/>
        </p:nvGrpSpPr>
        <p:grpSpPr>
          <a:xfrm flipV="1">
            <a:off x="460375" y="1048190"/>
            <a:ext cx="224744" cy="298764"/>
            <a:chOff x="460375" y="1145304"/>
            <a:chExt cx="224744" cy="386843"/>
          </a:xfrm>
        </p:grpSpPr>
        <p:cxnSp>
          <p:nvCxnSpPr>
            <p:cNvPr id="8" name="直接连接符 7">
              <a:extLst>
                <a:ext uri="{FF2B5EF4-FFF2-40B4-BE49-F238E27FC236}">
                  <a16:creationId xmlns:a16="http://schemas.microsoft.com/office/drawing/2014/main" id="{60187396-5B7F-4B4E-9A6F-1A6BFCE40317}"/>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E6FEAF1-7088-47B1-9D22-B1EC57A59382}"/>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6BBC2AC-F716-494F-B42C-12BC78B1D56D}"/>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0169434F-D5DA-41B8-B39E-E81263C2D9AE}"/>
              </a:ext>
            </a:extLst>
          </p:cNvPr>
          <p:cNvGrpSpPr/>
          <p:nvPr/>
        </p:nvGrpSpPr>
        <p:grpSpPr>
          <a:xfrm>
            <a:off x="381727" y="1500339"/>
            <a:ext cx="3449837" cy="1404703"/>
            <a:chOff x="651148" y="1716657"/>
            <a:chExt cx="3449837" cy="1404703"/>
          </a:xfrm>
        </p:grpSpPr>
        <p:sp>
          <p:nvSpPr>
            <p:cNvPr id="4" name="矩形 15">
              <a:extLst>
                <a:ext uri="{FF2B5EF4-FFF2-40B4-BE49-F238E27FC236}">
                  <a16:creationId xmlns:a16="http://schemas.microsoft.com/office/drawing/2014/main" id="{75456B9D-5A12-40F9-9C2F-8EAD8F72E2A6}"/>
                </a:ext>
              </a:extLst>
            </p:cNvPr>
            <p:cNvSpPr>
              <a:spLocks noChangeArrowheads="1"/>
            </p:cNvSpPr>
            <p:nvPr/>
          </p:nvSpPr>
          <p:spPr bwMode="auto">
            <a:xfrm>
              <a:off x="1286843" y="1873346"/>
              <a:ext cx="28141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dirty="0">
                  <a:solidFill>
                    <a:srgbClr val="C00000"/>
                  </a:solidFill>
                  <a:latin typeface="微软雅黑" panose="020B0503020204020204" pitchFamily="34" charset="-122"/>
                  <a:ea typeface="微软雅黑" panose="020B0503020204020204" pitchFamily="34" charset="-122"/>
                </a:rPr>
                <a:t>教育问题</a:t>
              </a:r>
            </a:p>
          </p:txBody>
        </p:sp>
        <p:sp>
          <p:nvSpPr>
            <p:cNvPr id="5" name="TextBox 19">
              <a:extLst>
                <a:ext uri="{FF2B5EF4-FFF2-40B4-BE49-F238E27FC236}">
                  <a16:creationId xmlns:a16="http://schemas.microsoft.com/office/drawing/2014/main" id="{17339527-B487-4B84-A699-9D31FC38BDB0}"/>
                </a:ext>
              </a:extLst>
            </p:cNvPr>
            <p:cNvSpPr txBox="1">
              <a:spLocks noChangeArrowheads="1"/>
            </p:cNvSpPr>
            <p:nvPr/>
          </p:nvSpPr>
          <p:spPr bwMode="auto">
            <a:xfrm>
              <a:off x="651148" y="2169844"/>
              <a:ext cx="3412799" cy="94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sz="1100" dirty="0">
                  <a:latin typeface="思源黑体 CN Light" panose="020B0300000000000000" pitchFamily="34" charset="-122"/>
                  <a:ea typeface="思源黑体 CN Light" panose="020B0300000000000000" pitchFamily="34" charset="-122"/>
                </a:rPr>
                <a:t>澳门所用的教材与大陆相同，而香港的通识教育对某些科目的重视取代了</a:t>
              </a:r>
              <a:r>
                <a:rPr lang="zh-CN" altLang="en-US" sz="1200" b="1" dirty="0">
                  <a:latin typeface="思源黑体 CN Light" panose="020B0300000000000000" pitchFamily="34" charset="-122"/>
                  <a:ea typeface="思源黑体 CN Light" panose="020B0300000000000000" pitchFamily="34" charset="-122"/>
                </a:rPr>
                <a:t>中文、中国历史</a:t>
              </a:r>
              <a:r>
                <a:rPr lang="zh-CN" altLang="en-US" sz="1100" dirty="0">
                  <a:latin typeface="思源黑体 CN Light" panose="020B0300000000000000" pitchFamily="34" charset="-122"/>
                  <a:ea typeface="思源黑体 CN Light" panose="020B0300000000000000" pitchFamily="34" charset="-122"/>
                </a:rPr>
                <a:t>方面的教育。香港的部分教材中甚至有</a:t>
              </a:r>
              <a:r>
                <a:rPr lang="zh-CN" altLang="en-US" sz="1200" b="1" dirty="0">
                  <a:latin typeface="思源黑体 CN Light" panose="020B0300000000000000" pitchFamily="34" charset="-122"/>
                  <a:ea typeface="思源黑体 CN Light" panose="020B0300000000000000" pitchFamily="34" charset="-122"/>
                </a:rPr>
                <a:t>挑起国家仇恨</a:t>
              </a:r>
              <a:r>
                <a:rPr lang="zh-CN" altLang="en-US" sz="1100" dirty="0">
                  <a:latin typeface="思源黑体 CN Light" panose="020B0300000000000000" pitchFamily="34" charset="-122"/>
                  <a:ea typeface="思源黑体 CN Light" panose="020B0300000000000000" pitchFamily="34" charset="-122"/>
                </a:rPr>
                <a:t>的文字与材料。香港教育之毒背后，</a:t>
              </a:r>
              <a:r>
                <a:rPr lang="zh-CN" altLang="en-US" sz="1200" b="1" dirty="0">
                  <a:latin typeface="思源黑体 CN Light" panose="020B0300000000000000" pitchFamily="34" charset="-122"/>
                  <a:ea typeface="思源黑体 CN Light" panose="020B0300000000000000" pitchFamily="34" charset="-122"/>
                </a:rPr>
                <a:t>反中乱港势力</a:t>
              </a:r>
              <a:r>
                <a:rPr lang="zh-CN" altLang="en-US" sz="1100" dirty="0">
                  <a:latin typeface="思源黑体 CN Light" panose="020B0300000000000000" pitchFamily="34" charset="-122"/>
                  <a:ea typeface="思源黑体 CN Light" panose="020B0300000000000000" pitchFamily="34" charset="-122"/>
                </a:rPr>
                <a:t>是最大威胁。</a:t>
              </a:r>
            </a:p>
          </p:txBody>
        </p:sp>
        <p:sp>
          <p:nvSpPr>
            <p:cNvPr id="2" name="矩形 1">
              <a:extLst>
                <a:ext uri="{FF2B5EF4-FFF2-40B4-BE49-F238E27FC236}">
                  <a16:creationId xmlns:a16="http://schemas.microsoft.com/office/drawing/2014/main" id="{EC36389C-61BB-419D-BC65-728596E8DA70}"/>
                </a:ext>
              </a:extLst>
            </p:cNvPr>
            <p:cNvSpPr/>
            <p:nvPr/>
          </p:nvSpPr>
          <p:spPr>
            <a:xfrm>
              <a:off x="651148" y="1716657"/>
              <a:ext cx="3412800" cy="1404703"/>
            </a:xfrm>
            <a:prstGeom prst="rect">
              <a:avLst/>
            </a:prstGeom>
            <a:noFill/>
            <a:ln>
              <a:solidFill>
                <a:srgbClr val="B80B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F2784DB-5F04-44C0-A090-C933E60029DB}"/>
                </a:ext>
              </a:extLst>
            </p:cNvPr>
            <p:cNvSpPr/>
            <p:nvPr/>
          </p:nvSpPr>
          <p:spPr>
            <a:xfrm>
              <a:off x="835025" y="1869259"/>
              <a:ext cx="315016" cy="315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grpSp>
      <p:grpSp>
        <p:nvGrpSpPr>
          <p:cNvPr id="13" name="组合 12">
            <a:extLst>
              <a:ext uri="{FF2B5EF4-FFF2-40B4-BE49-F238E27FC236}">
                <a16:creationId xmlns:a16="http://schemas.microsoft.com/office/drawing/2014/main" id="{C1D3E180-C234-4410-A7BE-F642CE383D25}"/>
              </a:ext>
            </a:extLst>
          </p:cNvPr>
          <p:cNvGrpSpPr/>
          <p:nvPr/>
        </p:nvGrpSpPr>
        <p:grpSpPr>
          <a:xfrm>
            <a:off x="5285799" y="1482744"/>
            <a:ext cx="3443817" cy="1404703"/>
            <a:chOff x="5098021" y="1716657"/>
            <a:chExt cx="3443817" cy="1404703"/>
          </a:xfrm>
        </p:grpSpPr>
        <p:sp>
          <p:nvSpPr>
            <p:cNvPr id="31" name="矩形 15">
              <a:extLst>
                <a:ext uri="{FF2B5EF4-FFF2-40B4-BE49-F238E27FC236}">
                  <a16:creationId xmlns:a16="http://schemas.microsoft.com/office/drawing/2014/main" id="{0E54E415-272F-467A-B7B6-413B2BFAE916}"/>
                </a:ext>
              </a:extLst>
            </p:cNvPr>
            <p:cNvSpPr>
              <a:spLocks noChangeArrowheads="1"/>
            </p:cNvSpPr>
            <p:nvPr/>
          </p:nvSpPr>
          <p:spPr bwMode="auto">
            <a:xfrm>
              <a:off x="5830152" y="1881500"/>
              <a:ext cx="25604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1400" b="1" dirty="0">
                  <a:solidFill>
                    <a:srgbClr val="C00000"/>
                  </a:solidFill>
                  <a:latin typeface="微软雅黑" panose="020B0503020204020204" pitchFamily="34" charset="-122"/>
                  <a:ea typeface="微软雅黑" panose="020B0503020204020204" pitchFamily="34" charset="-122"/>
                </a:rPr>
                <a:t>通货膨胀，贫富差距大</a:t>
              </a:r>
            </a:p>
          </p:txBody>
        </p:sp>
        <p:sp>
          <p:nvSpPr>
            <p:cNvPr id="32" name="TextBox 19">
              <a:extLst>
                <a:ext uri="{FF2B5EF4-FFF2-40B4-BE49-F238E27FC236}">
                  <a16:creationId xmlns:a16="http://schemas.microsoft.com/office/drawing/2014/main" id="{3559EB00-BFE8-4D7E-9D0C-5E74C929A954}"/>
                </a:ext>
              </a:extLst>
            </p:cNvPr>
            <p:cNvSpPr txBox="1">
              <a:spLocks noChangeArrowheads="1"/>
            </p:cNvSpPr>
            <p:nvPr/>
          </p:nvSpPr>
          <p:spPr bwMode="auto">
            <a:xfrm>
              <a:off x="5135566" y="2242575"/>
              <a:ext cx="3406272" cy="73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100" dirty="0">
                  <a:latin typeface="思源黑体 CN Light" panose="020B0300000000000000" pitchFamily="34" charset="-122"/>
                  <a:ea typeface="思源黑体 CN Light" panose="020B0300000000000000" pitchFamily="34" charset="-122"/>
                </a:rPr>
                <a:t>香港房价高涨，但薪金收入停滞，社会</a:t>
              </a:r>
              <a:r>
                <a:rPr lang="zh-CN" altLang="en-US" sz="1200" b="1" dirty="0">
                  <a:latin typeface="思源黑体 CN Light" panose="020B0300000000000000" pitchFamily="34" charset="-122"/>
                  <a:ea typeface="思源黑体 CN Light" panose="020B0300000000000000" pitchFamily="34" charset="-122"/>
                </a:rPr>
                <a:t>贫富差距大</a:t>
              </a:r>
              <a:r>
                <a:rPr lang="zh-CN" altLang="en-US" sz="1100" dirty="0">
                  <a:latin typeface="思源黑体 CN Light" panose="020B0300000000000000" pitchFamily="34" charset="-122"/>
                  <a:ea typeface="思源黑体 CN Light" panose="020B0300000000000000" pitchFamily="34" charset="-122"/>
                </a:rPr>
                <a:t>、</a:t>
              </a:r>
              <a:r>
                <a:rPr lang="zh-CN" altLang="en-US" sz="1200" b="1" dirty="0">
                  <a:latin typeface="思源黑体 CN Light" panose="020B0300000000000000" pitchFamily="34" charset="-122"/>
                  <a:ea typeface="思源黑体 CN Light" panose="020B0300000000000000" pitchFamily="34" charset="-122"/>
                </a:rPr>
                <a:t>阶层固化</a:t>
              </a:r>
              <a:r>
                <a:rPr lang="zh-CN" altLang="en-US" sz="1100" dirty="0">
                  <a:latin typeface="思源黑体 CN Light" panose="020B0300000000000000" pitchFamily="34" charset="-122"/>
                  <a:ea typeface="思源黑体 CN Light" panose="020B0300000000000000" pitchFamily="34" charset="-122"/>
                </a:rPr>
                <a:t>。这背后是</a:t>
              </a:r>
              <a:r>
                <a:rPr lang="zh-CN" altLang="en-US" sz="1200" b="1" dirty="0">
                  <a:latin typeface="思源黑体 CN Light" panose="020B0300000000000000" pitchFamily="34" charset="-122"/>
                  <a:ea typeface="思源黑体 CN Light" panose="020B0300000000000000" pitchFamily="34" charset="-122"/>
                </a:rPr>
                <a:t>产业的高度单一和空心化</a:t>
              </a:r>
              <a:r>
                <a:rPr lang="zh-CN" altLang="en-US" sz="1100" dirty="0">
                  <a:latin typeface="思源黑体 CN Light" panose="020B0300000000000000" pitchFamily="34" charset="-122"/>
                  <a:ea typeface="思源黑体 CN Light" panose="020B0300000000000000" pitchFamily="34" charset="-122"/>
                </a:rPr>
                <a:t>。整体</a:t>
              </a:r>
              <a:r>
                <a:rPr lang="zh-CN" altLang="en-US" sz="1200" b="1" dirty="0">
                  <a:latin typeface="思源黑体 CN Light" panose="020B0300000000000000" pitchFamily="34" charset="-122"/>
                  <a:ea typeface="思源黑体 CN Light" panose="020B0300000000000000" pitchFamily="34" charset="-122"/>
                </a:rPr>
                <a:t>社会福利水平</a:t>
              </a:r>
              <a:r>
                <a:rPr lang="zh-CN" altLang="en-US" sz="1100" dirty="0">
                  <a:latin typeface="思源黑体 CN Light" panose="020B0300000000000000" pitchFamily="34" charset="-122"/>
                  <a:ea typeface="思源黑体 CN Light" panose="020B0300000000000000" pitchFamily="34" charset="-122"/>
                </a:rPr>
                <a:t>与香港经济发展水平很不相称。</a:t>
              </a:r>
            </a:p>
          </p:txBody>
        </p:sp>
        <p:sp>
          <p:nvSpPr>
            <p:cNvPr id="33" name="矩形 32">
              <a:extLst>
                <a:ext uri="{FF2B5EF4-FFF2-40B4-BE49-F238E27FC236}">
                  <a16:creationId xmlns:a16="http://schemas.microsoft.com/office/drawing/2014/main" id="{EAE94D33-F7AF-41EC-B197-C3DA54BA8E15}"/>
                </a:ext>
              </a:extLst>
            </p:cNvPr>
            <p:cNvSpPr/>
            <p:nvPr/>
          </p:nvSpPr>
          <p:spPr>
            <a:xfrm>
              <a:off x="5098021" y="1716657"/>
              <a:ext cx="3411708" cy="1404703"/>
            </a:xfrm>
            <a:prstGeom prst="rect">
              <a:avLst/>
            </a:prstGeom>
            <a:noFill/>
            <a:ln>
              <a:solidFill>
                <a:srgbClr val="B80B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8237748A-D678-43AA-8A04-87F1E29F63C3}"/>
                </a:ext>
              </a:extLst>
            </p:cNvPr>
            <p:cNvSpPr/>
            <p:nvPr/>
          </p:nvSpPr>
          <p:spPr>
            <a:xfrm>
              <a:off x="5363416" y="1863991"/>
              <a:ext cx="315016" cy="315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grpSp>
      <p:grpSp>
        <p:nvGrpSpPr>
          <p:cNvPr id="11" name="组合 10">
            <a:extLst>
              <a:ext uri="{FF2B5EF4-FFF2-40B4-BE49-F238E27FC236}">
                <a16:creationId xmlns:a16="http://schemas.microsoft.com/office/drawing/2014/main" id="{313D7056-D184-416D-B480-4EB974198A12}"/>
              </a:ext>
            </a:extLst>
          </p:cNvPr>
          <p:cNvGrpSpPr/>
          <p:nvPr/>
        </p:nvGrpSpPr>
        <p:grpSpPr>
          <a:xfrm>
            <a:off x="2911300" y="3255346"/>
            <a:ext cx="3412800" cy="1420278"/>
            <a:chOff x="645711" y="3298714"/>
            <a:chExt cx="3412800" cy="1420278"/>
          </a:xfrm>
        </p:grpSpPr>
        <p:sp>
          <p:nvSpPr>
            <p:cNvPr id="36" name="矩形 15">
              <a:extLst>
                <a:ext uri="{FF2B5EF4-FFF2-40B4-BE49-F238E27FC236}">
                  <a16:creationId xmlns:a16="http://schemas.microsoft.com/office/drawing/2014/main" id="{B92C23B8-8946-4709-A29F-0125EA4A4066}"/>
                </a:ext>
              </a:extLst>
            </p:cNvPr>
            <p:cNvSpPr>
              <a:spLocks noChangeArrowheads="1"/>
            </p:cNvSpPr>
            <p:nvPr/>
          </p:nvSpPr>
          <p:spPr bwMode="auto">
            <a:xfrm>
              <a:off x="1220701" y="3449452"/>
              <a:ext cx="2819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dirty="0">
                  <a:solidFill>
                    <a:srgbClr val="C00000"/>
                  </a:solidFill>
                  <a:latin typeface="微软雅黑" panose="020B0503020204020204" pitchFamily="34" charset="-122"/>
                  <a:ea typeface="微软雅黑" panose="020B0503020204020204" pitchFamily="34" charset="-122"/>
                </a:rPr>
                <a:t>意识形态矛盾与境外反动势力</a:t>
              </a:r>
            </a:p>
          </p:txBody>
        </p:sp>
        <p:sp>
          <p:nvSpPr>
            <p:cNvPr id="37" name="TextBox 19">
              <a:extLst>
                <a:ext uri="{FF2B5EF4-FFF2-40B4-BE49-F238E27FC236}">
                  <a16:creationId xmlns:a16="http://schemas.microsoft.com/office/drawing/2014/main" id="{980B6B76-6E24-4225-B9CE-9061053FC478}"/>
                </a:ext>
              </a:extLst>
            </p:cNvPr>
            <p:cNvSpPr txBox="1">
              <a:spLocks noChangeArrowheads="1"/>
            </p:cNvSpPr>
            <p:nvPr/>
          </p:nvSpPr>
          <p:spPr bwMode="auto">
            <a:xfrm>
              <a:off x="663942" y="3777516"/>
              <a:ext cx="3394569" cy="94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100" dirty="0">
                  <a:latin typeface="思源黑体 CN Light" panose="020B0300000000000000" pitchFamily="34" charset="-122"/>
                  <a:ea typeface="思源黑体 CN Light" panose="020B0300000000000000" pitchFamily="34" charset="-122"/>
                </a:rPr>
                <a:t>对于香港新一代年轻人，我们没有在校园教育和社会环境中争取话语权，导致他们接受的都是</a:t>
              </a:r>
              <a:r>
                <a:rPr lang="zh-CN" altLang="en-US" sz="1200" b="1" dirty="0">
                  <a:latin typeface="思源黑体 CN Light" panose="020B0300000000000000" pitchFamily="34" charset="-122"/>
                  <a:ea typeface="思源黑体 CN Light" panose="020B0300000000000000" pitchFamily="34" charset="-122"/>
                </a:rPr>
                <a:t>西方意识形态</a:t>
              </a:r>
              <a:r>
                <a:rPr lang="zh-CN" altLang="en-US" sz="1100" dirty="0">
                  <a:latin typeface="思源黑体 CN Light" panose="020B0300000000000000" pitchFamily="34" charset="-122"/>
                  <a:ea typeface="思源黑体 CN Light" panose="020B0300000000000000" pitchFamily="34" charset="-122"/>
                </a:rPr>
                <a:t>。香港这一代人对内地的了解非常浅显，他们不仅不了解，甚至</a:t>
              </a:r>
              <a:r>
                <a:rPr lang="zh-CN" altLang="en-US" sz="1200" b="1" dirty="0">
                  <a:latin typeface="思源黑体 CN Light" panose="020B0300000000000000" pitchFamily="34" charset="-122"/>
                  <a:ea typeface="思源黑体 CN Light" panose="020B0300000000000000" pitchFamily="34" charset="-122"/>
                </a:rPr>
                <a:t>拒绝了解</a:t>
              </a:r>
              <a:r>
                <a:rPr lang="zh-CN" altLang="en-US" sz="1100" dirty="0">
                  <a:latin typeface="思源黑体 CN Light" panose="020B0300000000000000" pitchFamily="34" charset="-122"/>
                  <a:ea typeface="思源黑体 CN Light" panose="020B0300000000000000" pitchFamily="34" charset="-122"/>
                </a:rPr>
                <a:t>。</a:t>
              </a:r>
            </a:p>
          </p:txBody>
        </p:sp>
        <p:sp>
          <p:nvSpPr>
            <p:cNvPr id="38" name="矩形 37">
              <a:extLst>
                <a:ext uri="{FF2B5EF4-FFF2-40B4-BE49-F238E27FC236}">
                  <a16:creationId xmlns:a16="http://schemas.microsoft.com/office/drawing/2014/main" id="{31C2C43F-F53F-4034-A240-E2AD4B5CC61C}"/>
                </a:ext>
              </a:extLst>
            </p:cNvPr>
            <p:cNvSpPr/>
            <p:nvPr/>
          </p:nvSpPr>
          <p:spPr>
            <a:xfrm>
              <a:off x="645711" y="3298714"/>
              <a:ext cx="3412800" cy="1404703"/>
            </a:xfrm>
            <a:prstGeom prst="rect">
              <a:avLst/>
            </a:prstGeom>
            <a:noFill/>
            <a:ln>
              <a:solidFill>
                <a:srgbClr val="B80B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BEF2C937-614F-4E6B-AFCE-490AD071756F}"/>
                </a:ext>
              </a:extLst>
            </p:cNvPr>
            <p:cNvSpPr/>
            <p:nvPr/>
          </p:nvSpPr>
          <p:spPr>
            <a:xfrm>
              <a:off x="829588" y="3451316"/>
              <a:ext cx="315016" cy="315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grpSp>
      <p:sp>
        <p:nvSpPr>
          <p:cNvPr id="45" name="矩形 44">
            <a:extLst>
              <a:ext uri="{FF2B5EF4-FFF2-40B4-BE49-F238E27FC236}">
                <a16:creationId xmlns:a16="http://schemas.microsoft.com/office/drawing/2014/main" id="{EB392C28-C89B-4718-B784-200C0666A0D1}"/>
              </a:ext>
            </a:extLst>
          </p:cNvPr>
          <p:cNvSpPr/>
          <p:nvPr/>
        </p:nvSpPr>
        <p:spPr>
          <a:xfrm>
            <a:off x="4257725" y="1500339"/>
            <a:ext cx="553998" cy="1323439"/>
          </a:xfrm>
          <a:prstGeom prst="rect">
            <a:avLst/>
          </a:prstGeom>
        </p:spPr>
        <p:txBody>
          <a:bodyPr vert="eaVert"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三个方面</a:t>
            </a:r>
          </a:p>
        </p:txBody>
      </p:sp>
    </p:spTree>
    <p:extLst>
      <p:ext uri="{BB962C8B-B14F-4D97-AF65-F5344CB8AC3E}">
        <p14:creationId xmlns:p14="http://schemas.microsoft.com/office/powerpoint/2010/main" val="1802883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5882"/>
                                  </p:iterate>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p:tgtEl>
                                          <p:spTgt spid="6"/>
                                        </p:tgtEl>
                                        <p:attrNameLst>
                                          <p:attrName>ppt_y</p:attrName>
                                        </p:attrNameLst>
                                      </p:cBhvr>
                                      <p:tavLst>
                                        <p:tav tm="0">
                                          <p:val>
                                            <p:strVal val="#ppt_y+#ppt_h*1.125000"/>
                                          </p:val>
                                        </p:tav>
                                        <p:tav tm="100000">
                                          <p:val>
                                            <p:strVal val="#ppt_y"/>
                                          </p:val>
                                        </p:tav>
                                      </p:tavLst>
                                    </p:anim>
                                    <p:animEffect transition="in" filter="wipe(up)">
                                      <p:cBhvr>
                                        <p:cTn id="13" dur="250"/>
                                        <p:tgtEl>
                                          <p:spTgt spid="6"/>
                                        </p:tgtEl>
                                      </p:cBhvr>
                                    </p:animEffect>
                                  </p:childTnLst>
                                </p:cTn>
                              </p:par>
                            </p:childTnLst>
                          </p:cTn>
                        </p:par>
                        <p:par>
                          <p:cTn id="14" fill="hold">
                            <p:stCondLst>
                              <p:cond delay="868"/>
                            </p:stCondLst>
                            <p:childTnLst>
                              <p:par>
                                <p:cTn id="15" presetID="12" presetClass="entr" presetSubtype="4"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p:tgtEl>
                                          <p:spTgt spid="45"/>
                                        </p:tgtEl>
                                        <p:attrNameLst>
                                          <p:attrName>ppt_y</p:attrName>
                                        </p:attrNameLst>
                                      </p:cBhvr>
                                      <p:tavLst>
                                        <p:tav tm="0">
                                          <p:val>
                                            <p:strVal val="#ppt_y+#ppt_h*1.125000"/>
                                          </p:val>
                                        </p:tav>
                                        <p:tav tm="100000">
                                          <p:val>
                                            <p:strVal val="#ppt_y"/>
                                          </p:val>
                                        </p:tav>
                                      </p:tavLst>
                                    </p:anim>
                                    <p:animEffect transition="in" filter="wipe(up)">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713694" y="159932"/>
            <a:ext cx="2954655" cy="461665"/>
          </a:xfrm>
          <a:prstGeom prst="rect">
            <a:avLst/>
          </a:prstGeom>
        </p:spPr>
        <p:txBody>
          <a:bodyPr wrap="none">
            <a:spAutoFit/>
          </a:bodyPr>
          <a:lstStyle/>
          <a:p>
            <a:r>
              <a:rPr lang="zh-CN" altLang="en-US" sz="2400" b="1" dirty="0">
                <a:latin typeface="+mj-ea"/>
                <a:ea typeface="+mj-ea"/>
              </a:rPr>
              <a:t>一国两制方针的完善</a:t>
            </a:r>
          </a:p>
        </p:txBody>
      </p:sp>
      <p:sp>
        <p:nvSpPr>
          <p:cNvPr id="2" name="矩形 1">
            <a:extLst>
              <a:ext uri="{FF2B5EF4-FFF2-40B4-BE49-F238E27FC236}">
                <a16:creationId xmlns:a16="http://schemas.microsoft.com/office/drawing/2014/main" id="{CFB157FE-51CA-499E-81A4-01A52E6620EE}"/>
              </a:ext>
            </a:extLst>
          </p:cNvPr>
          <p:cNvSpPr/>
          <p:nvPr/>
        </p:nvSpPr>
        <p:spPr>
          <a:xfrm>
            <a:off x="792434" y="976502"/>
            <a:ext cx="2646878" cy="461665"/>
          </a:xfrm>
          <a:prstGeom prst="rect">
            <a:avLst/>
          </a:prstGeom>
        </p:spPr>
        <p:txBody>
          <a:bodyPr wrap="none">
            <a:spAutoFit/>
          </a:bodyPr>
          <a:lstStyle/>
          <a:p>
            <a:r>
              <a:rPr lang="zh-CN" altLang="en-US" sz="2400" dirty="0">
                <a:solidFill>
                  <a:srgbClr val="C00000"/>
                </a:solidFill>
              </a:rPr>
              <a:t>香港国安法的颁布</a:t>
            </a:r>
          </a:p>
        </p:txBody>
      </p:sp>
      <p:grpSp>
        <p:nvGrpSpPr>
          <p:cNvPr id="16" name="组合 15">
            <a:extLst>
              <a:ext uri="{FF2B5EF4-FFF2-40B4-BE49-F238E27FC236}">
                <a16:creationId xmlns:a16="http://schemas.microsoft.com/office/drawing/2014/main" id="{AE74DF68-8573-4A16-8ADB-DA383607EC83}"/>
              </a:ext>
            </a:extLst>
          </p:cNvPr>
          <p:cNvGrpSpPr/>
          <p:nvPr/>
        </p:nvGrpSpPr>
        <p:grpSpPr>
          <a:xfrm flipV="1">
            <a:off x="460375" y="1048190"/>
            <a:ext cx="224744" cy="298764"/>
            <a:chOff x="460375" y="1145304"/>
            <a:chExt cx="224744" cy="386843"/>
          </a:xfrm>
        </p:grpSpPr>
        <p:cxnSp>
          <p:nvCxnSpPr>
            <p:cNvPr id="10" name="直接连接符 9">
              <a:extLst>
                <a:ext uri="{FF2B5EF4-FFF2-40B4-BE49-F238E27FC236}">
                  <a16:creationId xmlns:a16="http://schemas.microsoft.com/office/drawing/2014/main" id="{C9148577-0D23-4625-8EAF-F562A963940E}"/>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A0D180D-A73C-4A11-830C-983DC38F2F8D}"/>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4197BE4-70CC-45AE-A6D3-B943F09D8682}"/>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4" name="Picture 2" descr="查看源图像">
            <a:extLst>
              <a:ext uri="{FF2B5EF4-FFF2-40B4-BE49-F238E27FC236}">
                <a16:creationId xmlns:a16="http://schemas.microsoft.com/office/drawing/2014/main" id="{3D650217-524A-448C-AEBB-44A41EF08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431" y="1438167"/>
            <a:ext cx="5415415" cy="361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255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5882"/>
                                  </p:iterate>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par>
                          <p:cTn id="14" fill="hold">
                            <p:stCondLst>
                              <p:cond delay="1206"/>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713694" y="159932"/>
            <a:ext cx="2954655" cy="461665"/>
          </a:xfrm>
          <a:prstGeom prst="rect">
            <a:avLst/>
          </a:prstGeom>
        </p:spPr>
        <p:txBody>
          <a:bodyPr wrap="none">
            <a:spAutoFit/>
          </a:bodyPr>
          <a:lstStyle/>
          <a:p>
            <a:r>
              <a:rPr lang="zh-CN" altLang="en-US" sz="2400" b="1" dirty="0">
                <a:latin typeface="+mj-ea"/>
                <a:ea typeface="+mj-ea"/>
              </a:rPr>
              <a:t>一国两制方针的完善</a:t>
            </a:r>
          </a:p>
        </p:txBody>
      </p:sp>
      <p:sp>
        <p:nvSpPr>
          <p:cNvPr id="6" name="矩形 5">
            <a:extLst>
              <a:ext uri="{FF2B5EF4-FFF2-40B4-BE49-F238E27FC236}">
                <a16:creationId xmlns:a16="http://schemas.microsoft.com/office/drawing/2014/main" id="{6CEECA95-DB22-4AFF-8AF9-E0FFB0F62E56}"/>
              </a:ext>
            </a:extLst>
          </p:cNvPr>
          <p:cNvSpPr/>
          <p:nvPr/>
        </p:nvSpPr>
        <p:spPr>
          <a:xfrm>
            <a:off x="792434" y="976502"/>
            <a:ext cx="3877985"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针对香港暴乱的国安法条例</a:t>
            </a:r>
          </a:p>
        </p:txBody>
      </p:sp>
      <p:grpSp>
        <p:nvGrpSpPr>
          <p:cNvPr id="7" name="组合 6">
            <a:extLst>
              <a:ext uri="{FF2B5EF4-FFF2-40B4-BE49-F238E27FC236}">
                <a16:creationId xmlns:a16="http://schemas.microsoft.com/office/drawing/2014/main" id="{65C9CDB6-5AB7-4381-BEEE-0B11484184F7}"/>
              </a:ext>
            </a:extLst>
          </p:cNvPr>
          <p:cNvGrpSpPr/>
          <p:nvPr/>
        </p:nvGrpSpPr>
        <p:grpSpPr>
          <a:xfrm flipV="1">
            <a:off x="460375" y="1048190"/>
            <a:ext cx="224744" cy="298764"/>
            <a:chOff x="460375" y="1145304"/>
            <a:chExt cx="224744" cy="386843"/>
          </a:xfrm>
        </p:grpSpPr>
        <p:cxnSp>
          <p:nvCxnSpPr>
            <p:cNvPr id="8" name="直接连接符 7">
              <a:extLst>
                <a:ext uri="{FF2B5EF4-FFF2-40B4-BE49-F238E27FC236}">
                  <a16:creationId xmlns:a16="http://schemas.microsoft.com/office/drawing/2014/main" id="{60187396-5B7F-4B4E-9A6F-1A6BFCE40317}"/>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E6FEAF1-7088-47B1-9D22-B1EC57A59382}"/>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6BBC2AC-F716-494F-B42C-12BC78B1D56D}"/>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0169434F-D5DA-41B8-B39E-E81263C2D9AE}"/>
              </a:ext>
            </a:extLst>
          </p:cNvPr>
          <p:cNvGrpSpPr/>
          <p:nvPr/>
        </p:nvGrpSpPr>
        <p:grpSpPr>
          <a:xfrm>
            <a:off x="381727" y="1500339"/>
            <a:ext cx="3449837" cy="1404703"/>
            <a:chOff x="651148" y="1716657"/>
            <a:chExt cx="3449837" cy="1404703"/>
          </a:xfrm>
        </p:grpSpPr>
        <p:sp>
          <p:nvSpPr>
            <p:cNvPr id="4" name="矩形 15">
              <a:extLst>
                <a:ext uri="{FF2B5EF4-FFF2-40B4-BE49-F238E27FC236}">
                  <a16:creationId xmlns:a16="http://schemas.microsoft.com/office/drawing/2014/main" id="{75456B9D-5A12-40F9-9C2F-8EAD8F72E2A6}"/>
                </a:ext>
              </a:extLst>
            </p:cNvPr>
            <p:cNvSpPr>
              <a:spLocks noChangeArrowheads="1"/>
            </p:cNvSpPr>
            <p:nvPr/>
          </p:nvSpPr>
          <p:spPr bwMode="auto">
            <a:xfrm>
              <a:off x="1286843" y="1873346"/>
              <a:ext cx="28141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dirty="0">
                  <a:solidFill>
                    <a:srgbClr val="C00000"/>
                  </a:solidFill>
                  <a:latin typeface="微软雅黑" panose="020B0503020204020204" pitchFamily="34" charset="-122"/>
                  <a:ea typeface="微软雅黑" panose="020B0503020204020204" pitchFamily="34" charset="-122"/>
                </a:rPr>
                <a:t>教育问题</a:t>
              </a:r>
            </a:p>
          </p:txBody>
        </p:sp>
        <p:sp>
          <p:nvSpPr>
            <p:cNvPr id="5" name="TextBox 19">
              <a:extLst>
                <a:ext uri="{FF2B5EF4-FFF2-40B4-BE49-F238E27FC236}">
                  <a16:creationId xmlns:a16="http://schemas.microsoft.com/office/drawing/2014/main" id="{17339527-B487-4B84-A699-9D31FC38BDB0}"/>
                </a:ext>
              </a:extLst>
            </p:cNvPr>
            <p:cNvSpPr txBox="1">
              <a:spLocks noChangeArrowheads="1"/>
            </p:cNvSpPr>
            <p:nvPr/>
          </p:nvSpPr>
          <p:spPr bwMode="auto">
            <a:xfrm>
              <a:off x="651148" y="2169844"/>
              <a:ext cx="3412799" cy="88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sz="1100" dirty="0">
                  <a:latin typeface="思源黑体 CN Light" panose="020B0300000000000000" pitchFamily="34" charset="-122"/>
                  <a:ea typeface="思源黑体 CN Light" panose="020B0300000000000000" pitchFamily="34" charset="-122"/>
                </a:rPr>
                <a:t>国安法第七十六条指出，国家加强国家安全新闻宣传和舆论引导，通过多种形式开展国家安全宣传教育活动，将国家安全教育纳入国民教育体系和公务员教育培训体系，增强全民国家安全意识。</a:t>
              </a:r>
            </a:p>
          </p:txBody>
        </p:sp>
        <p:sp>
          <p:nvSpPr>
            <p:cNvPr id="2" name="矩形 1">
              <a:extLst>
                <a:ext uri="{FF2B5EF4-FFF2-40B4-BE49-F238E27FC236}">
                  <a16:creationId xmlns:a16="http://schemas.microsoft.com/office/drawing/2014/main" id="{EC36389C-61BB-419D-BC65-728596E8DA70}"/>
                </a:ext>
              </a:extLst>
            </p:cNvPr>
            <p:cNvSpPr/>
            <p:nvPr/>
          </p:nvSpPr>
          <p:spPr>
            <a:xfrm>
              <a:off x="651148" y="1716657"/>
              <a:ext cx="3412800" cy="1404703"/>
            </a:xfrm>
            <a:prstGeom prst="rect">
              <a:avLst/>
            </a:prstGeom>
            <a:noFill/>
            <a:ln>
              <a:solidFill>
                <a:srgbClr val="B80B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F2784DB-5F04-44C0-A090-C933E60029DB}"/>
                </a:ext>
              </a:extLst>
            </p:cNvPr>
            <p:cNvSpPr/>
            <p:nvPr/>
          </p:nvSpPr>
          <p:spPr>
            <a:xfrm>
              <a:off x="835025" y="1869259"/>
              <a:ext cx="315016" cy="315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grpSp>
      <p:grpSp>
        <p:nvGrpSpPr>
          <p:cNvPr id="13" name="组合 12">
            <a:extLst>
              <a:ext uri="{FF2B5EF4-FFF2-40B4-BE49-F238E27FC236}">
                <a16:creationId xmlns:a16="http://schemas.microsoft.com/office/drawing/2014/main" id="{C1D3E180-C234-4410-A7BE-F642CE383D25}"/>
              </a:ext>
            </a:extLst>
          </p:cNvPr>
          <p:cNvGrpSpPr/>
          <p:nvPr/>
        </p:nvGrpSpPr>
        <p:grpSpPr>
          <a:xfrm>
            <a:off x="5274921" y="1482744"/>
            <a:ext cx="3422586" cy="1415887"/>
            <a:chOff x="5087143" y="1716657"/>
            <a:chExt cx="3422586" cy="1415887"/>
          </a:xfrm>
        </p:grpSpPr>
        <p:sp>
          <p:nvSpPr>
            <p:cNvPr id="31" name="矩形 15">
              <a:extLst>
                <a:ext uri="{FF2B5EF4-FFF2-40B4-BE49-F238E27FC236}">
                  <a16:creationId xmlns:a16="http://schemas.microsoft.com/office/drawing/2014/main" id="{0E54E415-272F-467A-B7B6-413B2BFAE916}"/>
                </a:ext>
              </a:extLst>
            </p:cNvPr>
            <p:cNvSpPr>
              <a:spLocks noChangeArrowheads="1"/>
            </p:cNvSpPr>
            <p:nvPr/>
          </p:nvSpPr>
          <p:spPr bwMode="auto">
            <a:xfrm>
              <a:off x="5716275" y="1757159"/>
              <a:ext cx="25604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1400" b="1" dirty="0">
                  <a:solidFill>
                    <a:srgbClr val="C00000"/>
                  </a:solidFill>
                  <a:latin typeface="微软雅黑" panose="020B0503020204020204" pitchFamily="34" charset="-122"/>
                  <a:ea typeface="微软雅黑" panose="020B0503020204020204" pitchFamily="34" charset="-122"/>
                </a:rPr>
                <a:t>通货膨胀，贫富差距大</a:t>
              </a:r>
            </a:p>
          </p:txBody>
        </p:sp>
        <p:sp>
          <p:nvSpPr>
            <p:cNvPr id="32" name="TextBox 19">
              <a:extLst>
                <a:ext uri="{FF2B5EF4-FFF2-40B4-BE49-F238E27FC236}">
                  <a16:creationId xmlns:a16="http://schemas.microsoft.com/office/drawing/2014/main" id="{3559EB00-BFE8-4D7E-9D0C-5E74C929A954}"/>
                </a:ext>
              </a:extLst>
            </p:cNvPr>
            <p:cNvSpPr txBox="1">
              <a:spLocks noChangeArrowheads="1"/>
            </p:cNvSpPr>
            <p:nvPr/>
          </p:nvSpPr>
          <p:spPr bwMode="auto">
            <a:xfrm>
              <a:off x="5087143" y="2041733"/>
              <a:ext cx="3406272" cy="109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100" dirty="0">
                  <a:latin typeface="思源黑体 CN Light" panose="020B0300000000000000" pitchFamily="34" charset="-122"/>
                  <a:ea typeface="思源黑体 CN Light" panose="020B0300000000000000" pitchFamily="34" charset="-122"/>
                </a:rPr>
                <a:t>第十九条，国家维护国家基本经济制度和社会主义市场经济秩序，健全预防和化解经济安全风险的制度机制，保障关系国民经济命脉的重要行业和关键领域、重点产业、重大基础设施和重大建设项目以及其他重大经济利益安全。</a:t>
              </a:r>
            </a:p>
          </p:txBody>
        </p:sp>
        <p:sp>
          <p:nvSpPr>
            <p:cNvPr id="33" name="矩形 32">
              <a:extLst>
                <a:ext uri="{FF2B5EF4-FFF2-40B4-BE49-F238E27FC236}">
                  <a16:creationId xmlns:a16="http://schemas.microsoft.com/office/drawing/2014/main" id="{EAE94D33-F7AF-41EC-B197-C3DA54BA8E15}"/>
                </a:ext>
              </a:extLst>
            </p:cNvPr>
            <p:cNvSpPr/>
            <p:nvPr/>
          </p:nvSpPr>
          <p:spPr>
            <a:xfrm>
              <a:off x="5098021" y="1716657"/>
              <a:ext cx="3411708" cy="1404703"/>
            </a:xfrm>
            <a:prstGeom prst="rect">
              <a:avLst/>
            </a:prstGeom>
            <a:noFill/>
            <a:ln>
              <a:solidFill>
                <a:srgbClr val="B80B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8237748A-D678-43AA-8A04-87F1E29F63C3}"/>
                </a:ext>
              </a:extLst>
            </p:cNvPr>
            <p:cNvSpPr/>
            <p:nvPr/>
          </p:nvSpPr>
          <p:spPr>
            <a:xfrm>
              <a:off x="5249640" y="1767397"/>
              <a:ext cx="315016" cy="315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grpSp>
      <p:grpSp>
        <p:nvGrpSpPr>
          <p:cNvPr id="11" name="组合 10">
            <a:extLst>
              <a:ext uri="{FF2B5EF4-FFF2-40B4-BE49-F238E27FC236}">
                <a16:creationId xmlns:a16="http://schemas.microsoft.com/office/drawing/2014/main" id="{313D7056-D184-416D-B480-4EB974198A12}"/>
              </a:ext>
            </a:extLst>
          </p:cNvPr>
          <p:cNvGrpSpPr/>
          <p:nvPr/>
        </p:nvGrpSpPr>
        <p:grpSpPr>
          <a:xfrm>
            <a:off x="2911300" y="3255346"/>
            <a:ext cx="3412800" cy="1421064"/>
            <a:chOff x="645711" y="3298714"/>
            <a:chExt cx="3412800" cy="1421064"/>
          </a:xfrm>
        </p:grpSpPr>
        <p:sp>
          <p:nvSpPr>
            <p:cNvPr id="36" name="矩形 15">
              <a:extLst>
                <a:ext uri="{FF2B5EF4-FFF2-40B4-BE49-F238E27FC236}">
                  <a16:creationId xmlns:a16="http://schemas.microsoft.com/office/drawing/2014/main" id="{B92C23B8-8946-4709-A29F-0125EA4A4066}"/>
                </a:ext>
              </a:extLst>
            </p:cNvPr>
            <p:cNvSpPr>
              <a:spLocks noChangeArrowheads="1"/>
            </p:cNvSpPr>
            <p:nvPr/>
          </p:nvSpPr>
          <p:spPr bwMode="auto">
            <a:xfrm>
              <a:off x="1220701" y="3328827"/>
              <a:ext cx="2819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dirty="0">
                  <a:solidFill>
                    <a:srgbClr val="C00000"/>
                  </a:solidFill>
                  <a:latin typeface="微软雅黑" panose="020B0503020204020204" pitchFamily="34" charset="-122"/>
                  <a:ea typeface="微软雅黑" panose="020B0503020204020204" pitchFamily="34" charset="-122"/>
                </a:rPr>
                <a:t>意识形态矛盾与境外反动势力</a:t>
              </a:r>
            </a:p>
          </p:txBody>
        </p:sp>
        <p:sp>
          <p:nvSpPr>
            <p:cNvPr id="37" name="TextBox 19">
              <a:extLst>
                <a:ext uri="{FF2B5EF4-FFF2-40B4-BE49-F238E27FC236}">
                  <a16:creationId xmlns:a16="http://schemas.microsoft.com/office/drawing/2014/main" id="{980B6B76-6E24-4225-B9CE-9061053FC478}"/>
                </a:ext>
              </a:extLst>
            </p:cNvPr>
            <p:cNvSpPr txBox="1">
              <a:spLocks noChangeArrowheads="1"/>
            </p:cNvSpPr>
            <p:nvPr/>
          </p:nvSpPr>
          <p:spPr bwMode="auto">
            <a:xfrm>
              <a:off x="663942" y="3628967"/>
              <a:ext cx="3394569" cy="109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100" dirty="0">
                  <a:latin typeface="思源黑体 CN Light" panose="020B0300000000000000" pitchFamily="34" charset="-122"/>
                  <a:ea typeface="思源黑体 CN Light" panose="020B0300000000000000" pitchFamily="34" charset="-122"/>
                </a:rPr>
                <a:t>第二十三条国家坚持社会主义先进文化前进方向，继承和弘扬中华民族优秀传统文化，培育和践行社会主义核心价值观，防范和抵制不良文化的影响，掌握意识形态领域主导权，增强文化整体实力和竞争力。</a:t>
              </a:r>
            </a:p>
          </p:txBody>
        </p:sp>
        <p:sp>
          <p:nvSpPr>
            <p:cNvPr id="38" name="矩形 37">
              <a:extLst>
                <a:ext uri="{FF2B5EF4-FFF2-40B4-BE49-F238E27FC236}">
                  <a16:creationId xmlns:a16="http://schemas.microsoft.com/office/drawing/2014/main" id="{31C2C43F-F53F-4034-A240-E2AD4B5CC61C}"/>
                </a:ext>
              </a:extLst>
            </p:cNvPr>
            <p:cNvSpPr/>
            <p:nvPr/>
          </p:nvSpPr>
          <p:spPr>
            <a:xfrm>
              <a:off x="645711" y="3298714"/>
              <a:ext cx="3412800" cy="1404703"/>
            </a:xfrm>
            <a:prstGeom prst="rect">
              <a:avLst/>
            </a:prstGeom>
            <a:noFill/>
            <a:ln>
              <a:solidFill>
                <a:srgbClr val="B80B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BEF2C937-614F-4E6B-AFCE-490AD071756F}"/>
                </a:ext>
              </a:extLst>
            </p:cNvPr>
            <p:cNvSpPr/>
            <p:nvPr/>
          </p:nvSpPr>
          <p:spPr>
            <a:xfrm>
              <a:off x="775698" y="3337760"/>
              <a:ext cx="315016" cy="315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grpSp>
      <p:sp>
        <p:nvSpPr>
          <p:cNvPr id="45" name="矩形 44">
            <a:extLst>
              <a:ext uri="{FF2B5EF4-FFF2-40B4-BE49-F238E27FC236}">
                <a16:creationId xmlns:a16="http://schemas.microsoft.com/office/drawing/2014/main" id="{EB392C28-C89B-4718-B784-200C0666A0D1}"/>
              </a:ext>
            </a:extLst>
          </p:cNvPr>
          <p:cNvSpPr/>
          <p:nvPr/>
        </p:nvSpPr>
        <p:spPr>
          <a:xfrm>
            <a:off x="4257725" y="1500339"/>
            <a:ext cx="553998" cy="1323439"/>
          </a:xfrm>
          <a:prstGeom prst="rect">
            <a:avLst/>
          </a:prstGeom>
        </p:spPr>
        <p:txBody>
          <a:bodyPr vert="eaVert"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三个方面</a:t>
            </a:r>
          </a:p>
        </p:txBody>
      </p:sp>
    </p:spTree>
    <p:extLst>
      <p:ext uri="{BB962C8B-B14F-4D97-AF65-F5344CB8AC3E}">
        <p14:creationId xmlns:p14="http://schemas.microsoft.com/office/powerpoint/2010/main" val="854780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5882"/>
                                  </p:iterate>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p:tgtEl>
                                          <p:spTgt spid="6"/>
                                        </p:tgtEl>
                                        <p:attrNameLst>
                                          <p:attrName>ppt_y</p:attrName>
                                        </p:attrNameLst>
                                      </p:cBhvr>
                                      <p:tavLst>
                                        <p:tav tm="0">
                                          <p:val>
                                            <p:strVal val="#ppt_y+#ppt_h*1.125000"/>
                                          </p:val>
                                        </p:tav>
                                        <p:tav tm="100000">
                                          <p:val>
                                            <p:strVal val="#ppt_y"/>
                                          </p:val>
                                        </p:tav>
                                      </p:tavLst>
                                    </p:anim>
                                    <p:animEffect transition="in" filter="wipe(up)">
                                      <p:cBhvr>
                                        <p:cTn id="13" dur="250"/>
                                        <p:tgtEl>
                                          <p:spTgt spid="6"/>
                                        </p:tgtEl>
                                      </p:cBhvr>
                                    </p:animEffect>
                                  </p:childTnLst>
                                </p:cTn>
                              </p:par>
                            </p:childTnLst>
                          </p:cTn>
                        </p:par>
                        <p:par>
                          <p:cTn id="14" fill="hold">
                            <p:stCondLst>
                              <p:cond delay="912"/>
                            </p:stCondLst>
                            <p:childTnLst>
                              <p:par>
                                <p:cTn id="15" presetID="12" presetClass="entr" presetSubtype="4"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p:tgtEl>
                                          <p:spTgt spid="45"/>
                                        </p:tgtEl>
                                        <p:attrNameLst>
                                          <p:attrName>ppt_y</p:attrName>
                                        </p:attrNameLst>
                                      </p:cBhvr>
                                      <p:tavLst>
                                        <p:tav tm="0">
                                          <p:val>
                                            <p:strVal val="#ppt_y+#ppt_h*1.125000"/>
                                          </p:val>
                                        </p:tav>
                                        <p:tav tm="100000">
                                          <p:val>
                                            <p:strVal val="#ppt_y"/>
                                          </p:val>
                                        </p:tav>
                                      </p:tavLst>
                                    </p:anim>
                                    <p:animEffect transition="in" filter="wipe(up)">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45D6B07-1F06-433D-901E-C2721DF57F87}"/>
              </a:ext>
            </a:extLst>
          </p:cNvPr>
          <p:cNvPicPr>
            <a:picLocks noChangeAspect="1"/>
          </p:cNvPicPr>
          <p:nvPr/>
        </p:nvPicPr>
        <p:blipFill rotWithShape="1">
          <a:blip r:embed="rId3">
            <a:extLst>
              <a:ext uri="{28A0092B-C50C-407E-A947-70E740481C1C}">
                <a14:useLocalDpi xmlns:a14="http://schemas.microsoft.com/office/drawing/2010/main" val="0"/>
              </a:ext>
            </a:extLst>
          </a:blip>
          <a:srcRect l="2361" t="-726" r="3168" b="2851"/>
          <a:stretch/>
        </p:blipFill>
        <p:spPr>
          <a:xfrm>
            <a:off x="0" y="998196"/>
            <a:ext cx="9144000" cy="4145304"/>
          </a:xfrm>
          <a:prstGeom prst="rect">
            <a:avLst/>
          </a:prstGeom>
        </p:spPr>
      </p:pic>
      <p:sp>
        <p:nvSpPr>
          <p:cNvPr id="8" name="文本框 7">
            <a:extLst>
              <a:ext uri="{FF2B5EF4-FFF2-40B4-BE49-F238E27FC236}">
                <a16:creationId xmlns:a16="http://schemas.microsoft.com/office/drawing/2014/main" id="{691DC3B8-182E-49D6-A08F-BE940CC676CD}"/>
              </a:ext>
            </a:extLst>
          </p:cNvPr>
          <p:cNvSpPr txBox="1"/>
          <p:nvPr/>
        </p:nvSpPr>
        <p:spPr>
          <a:xfrm>
            <a:off x="3710240" y="2023143"/>
            <a:ext cx="1723549" cy="553998"/>
          </a:xfrm>
          <a:prstGeom prst="rect">
            <a:avLst/>
          </a:prstGeom>
          <a:noFill/>
        </p:spPr>
        <p:txBody>
          <a:bodyPr wrap="none" rtlCol="0">
            <a:spAutoFit/>
          </a:bodyPr>
          <a:lstStyle/>
          <a:p>
            <a:pPr algn="ctr"/>
            <a:r>
              <a:rPr lang="zh-CN" altLang="en-US" sz="3000" b="1" dirty="0">
                <a:latin typeface="+mj-ea"/>
                <a:ea typeface="+mj-ea"/>
              </a:rPr>
              <a:t>小组分工</a:t>
            </a:r>
          </a:p>
        </p:txBody>
      </p:sp>
      <p:pic>
        <p:nvPicPr>
          <p:cNvPr id="9" name="图片 8">
            <a:extLst>
              <a:ext uri="{FF2B5EF4-FFF2-40B4-BE49-F238E27FC236}">
                <a16:creationId xmlns:a16="http://schemas.microsoft.com/office/drawing/2014/main" id="{01D042CD-A4E9-4BD0-8543-D00FE5DDA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957" y="816755"/>
            <a:ext cx="1036086" cy="1024947"/>
          </a:xfrm>
          <a:prstGeom prst="rect">
            <a:avLst/>
          </a:prstGeom>
        </p:spPr>
      </p:pic>
      <p:pic>
        <p:nvPicPr>
          <p:cNvPr id="10" name="图片 9" descr="2">
            <a:extLst>
              <a:ext uri="{FF2B5EF4-FFF2-40B4-BE49-F238E27FC236}">
                <a16:creationId xmlns:a16="http://schemas.microsoft.com/office/drawing/2014/main" id="{766E8669-349E-49B6-8080-3E8F0016F843}"/>
              </a:ext>
            </a:extLst>
          </p:cNvPr>
          <p:cNvPicPr>
            <a:picLocks noChangeAspect="1"/>
          </p:cNvPicPr>
          <p:nvPr/>
        </p:nvPicPr>
        <p:blipFill>
          <a:blip r:embed="rId5"/>
          <a:stretch>
            <a:fillRect/>
          </a:stretch>
        </p:blipFill>
        <p:spPr>
          <a:xfrm flipH="1">
            <a:off x="594256" y="348343"/>
            <a:ext cx="1958755" cy="3302473"/>
          </a:xfrm>
          <a:prstGeom prst="rect">
            <a:avLst/>
          </a:prstGeom>
        </p:spPr>
      </p:pic>
    </p:spTree>
    <p:extLst>
      <p:ext uri="{BB962C8B-B14F-4D97-AF65-F5344CB8AC3E}">
        <p14:creationId xmlns:p14="http://schemas.microsoft.com/office/powerpoint/2010/main" val="24739118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12" presetClass="entr" presetSubtype="4" fill="hold" grpId="0" nodeType="with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7126C9-FFB7-4589-AB83-ECC70564F2EC}"/>
              </a:ext>
            </a:extLst>
          </p:cNvPr>
          <p:cNvPicPr>
            <a:picLocks noChangeAspect="1"/>
          </p:cNvPicPr>
          <p:nvPr/>
        </p:nvPicPr>
        <p:blipFill rotWithShape="1">
          <a:blip r:embed="rId4">
            <a:extLst>
              <a:ext uri="{28A0092B-C50C-407E-A947-70E740481C1C}">
                <a14:useLocalDpi xmlns:a14="http://schemas.microsoft.com/office/drawing/2010/main" val="0"/>
              </a:ext>
            </a:extLst>
          </a:blip>
          <a:srcRect r="13875" b="8347"/>
          <a:stretch/>
        </p:blipFill>
        <p:spPr>
          <a:xfrm flipH="1">
            <a:off x="0" y="1917270"/>
            <a:ext cx="3884138" cy="3226230"/>
          </a:xfrm>
          <a:prstGeom prst="rect">
            <a:avLst/>
          </a:prstGeom>
        </p:spPr>
      </p:pic>
      <p:pic>
        <p:nvPicPr>
          <p:cNvPr id="5" name="图片 4" descr="2">
            <a:extLst>
              <a:ext uri="{FF2B5EF4-FFF2-40B4-BE49-F238E27FC236}">
                <a16:creationId xmlns:a16="http://schemas.microsoft.com/office/drawing/2014/main" id="{DD605CA6-42AE-43E2-BDC2-945157F44D0C}"/>
              </a:ext>
            </a:extLst>
          </p:cNvPr>
          <p:cNvPicPr>
            <a:picLocks noChangeAspect="1"/>
          </p:cNvPicPr>
          <p:nvPr/>
        </p:nvPicPr>
        <p:blipFill>
          <a:blip r:embed="rId5"/>
          <a:stretch>
            <a:fillRect/>
          </a:stretch>
        </p:blipFill>
        <p:spPr>
          <a:xfrm flipH="1">
            <a:off x="377369" y="427832"/>
            <a:ext cx="1586456" cy="2674774"/>
          </a:xfrm>
          <a:prstGeom prst="rect">
            <a:avLst/>
          </a:prstGeom>
        </p:spPr>
      </p:pic>
      <p:sp>
        <p:nvSpPr>
          <p:cNvPr id="6" name="文本框 5">
            <a:extLst>
              <a:ext uri="{FF2B5EF4-FFF2-40B4-BE49-F238E27FC236}">
                <a16:creationId xmlns:a16="http://schemas.microsoft.com/office/drawing/2014/main" id="{081AE2EA-85A9-4EA2-A7E8-7CF7FBD7C995}"/>
              </a:ext>
            </a:extLst>
          </p:cNvPr>
          <p:cNvSpPr txBox="1"/>
          <p:nvPr/>
        </p:nvSpPr>
        <p:spPr>
          <a:xfrm>
            <a:off x="636676" y="1828473"/>
            <a:ext cx="2654300" cy="1323439"/>
          </a:xfrm>
          <a:prstGeom prst="rect">
            <a:avLst/>
          </a:prstGeom>
          <a:noFill/>
        </p:spPr>
        <p:txBody>
          <a:bodyPr wrap="square" rtlCol="0">
            <a:spAutoFit/>
          </a:bodyPr>
          <a:lstStyle/>
          <a:p>
            <a:pPr algn="ctr"/>
            <a:r>
              <a:rPr lang="zh-CN" altLang="en-US" sz="4800" b="1" dirty="0">
                <a:ln>
                  <a:solidFill>
                    <a:schemeClr val="bg1"/>
                  </a:solidFill>
                </a:ln>
                <a:solidFill>
                  <a:srgbClr val="C00000"/>
                </a:solidFill>
                <a:latin typeface="+mj-ea"/>
                <a:ea typeface="+mj-ea"/>
              </a:rPr>
              <a:t>目录</a:t>
            </a:r>
            <a:endParaRPr lang="en-US" altLang="zh-CN" sz="4800" b="1" dirty="0">
              <a:ln>
                <a:solidFill>
                  <a:schemeClr val="bg1"/>
                </a:solidFill>
              </a:ln>
              <a:solidFill>
                <a:srgbClr val="C00000"/>
              </a:solidFill>
              <a:latin typeface="+mj-ea"/>
              <a:ea typeface="+mj-ea"/>
            </a:endParaRPr>
          </a:p>
          <a:p>
            <a:pPr algn="ctr"/>
            <a:r>
              <a:rPr lang="en-US" altLang="zh-CN" sz="3200" b="1" dirty="0">
                <a:ln>
                  <a:solidFill>
                    <a:schemeClr val="bg1"/>
                  </a:solidFill>
                </a:ln>
                <a:solidFill>
                  <a:srgbClr val="C00000"/>
                </a:solidFill>
                <a:latin typeface="+mj-ea"/>
                <a:ea typeface="+mj-ea"/>
              </a:rPr>
              <a:t>CONTENTS</a:t>
            </a:r>
            <a:endParaRPr lang="zh-CN" altLang="en-US" sz="3200" b="1" dirty="0">
              <a:ln>
                <a:solidFill>
                  <a:schemeClr val="bg1"/>
                </a:solidFill>
              </a:ln>
              <a:solidFill>
                <a:srgbClr val="C00000"/>
              </a:solidFill>
              <a:latin typeface="+mj-ea"/>
              <a:ea typeface="+mj-ea"/>
            </a:endParaRPr>
          </a:p>
        </p:txBody>
      </p:sp>
      <p:sp>
        <p:nvSpPr>
          <p:cNvPr id="8" name="文本框 7">
            <a:extLst>
              <a:ext uri="{FF2B5EF4-FFF2-40B4-BE49-F238E27FC236}">
                <a16:creationId xmlns:a16="http://schemas.microsoft.com/office/drawing/2014/main" id="{8DCECB0C-DA00-4703-9D6E-415165161C2E}"/>
              </a:ext>
            </a:extLst>
          </p:cNvPr>
          <p:cNvSpPr txBox="1"/>
          <p:nvPr/>
        </p:nvSpPr>
        <p:spPr>
          <a:xfrm>
            <a:off x="4261507" y="828544"/>
            <a:ext cx="2492990" cy="400110"/>
          </a:xfrm>
          <a:prstGeom prst="rect">
            <a:avLst/>
          </a:prstGeom>
          <a:noFill/>
        </p:spPr>
        <p:txBody>
          <a:bodyPr wrap="none" rtlCol="0">
            <a:spAutoFit/>
          </a:bodyPr>
          <a:lstStyle/>
          <a:p>
            <a:r>
              <a:rPr lang="zh-CN" altLang="en-US" sz="2000" dirty="0">
                <a:latin typeface="+mj-ea"/>
                <a:ea typeface="+mj-ea"/>
              </a:rPr>
              <a:t>第七章主要内容分析</a:t>
            </a:r>
          </a:p>
        </p:txBody>
      </p:sp>
      <p:pic>
        <p:nvPicPr>
          <p:cNvPr id="14" name="图片 13">
            <a:extLst>
              <a:ext uri="{FF2B5EF4-FFF2-40B4-BE49-F238E27FC236}">
                <a16:creationId xmlns:a16="http://schemas.microsoft.com/office/drawing/2014/main" id="{FCDD3E9E-DC31-4471-968C-2325042E79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4100" y="693621"/>
            <a:ext cx="517673" cy="512108"/>
          </a:xfrm>
          <a:prstGeom prst="rect">
            <a:avLst/>
          </a:prstGeom>
        </p:spPr>
      </p:pic>
      <p:sp>
        <p:nvSpPr>
          <p:cNvPr id="18" name="文本框 17">
            <a:extLst>
              <a:ext uri="{FF2B5EF4-FFF2-40B4-BE49-F238E27FC236}">
                <a16:creationId xmlns:a16="http://schemas.microsoft.com/office/drawing/2014/main" id="{E949267A-C2FA-4F86-8F95-465FDA3375DB}"/>
              </a:ext>
            </a:extLst>
          </p:cNvPr>
          <p:cNvSpPr txBox="1"/>
          <p:nvPr/>
        </p:nvSpPr>
        <p:spPr>
          <a:xfrm>
            <a:off x="4261507" y="1628120"/>
            <a:ext cx="3005951" cy="400110"/>
          </a:xfrm>
          <a:prstGeom prst="rect">
            <a:avLst/>
          </a:prstGeom>
          <a:noFill/>
        </p:spPr>
        <p:txBody>
          <a:bodyPr wrap="none" rtlCol="0">
            <a:spAutoFit/>
          </a:bodyPr>
          <a:lstStyle/>
          <a:p>
            <a:r>
              <a:rPr lang="zh-CN" altLang="en-US" sz="2000" dirty="0">
                <a:latin typeface="+mj-ea"/>
                <a:ea typeface="+mj-ea"/>
              </a:rPr>
              <a:t>提出一国两制方针的背景</a:t>
            </a:r>
          </a:p>
        </p:txBody>
      </p:sp>
      <p:pic>
        <p:nvPicPr>
          <p:cNvPr id="19" name="图片 18">
            <a:extLst>
              <a:ext uri="{FF2B5EF4-FFF2-40B4-BE49-F238E27FC236}">
                <a16:creationId xmlns:a16="http://schemas.microsoft.com/office/drawing/2014/main" id="{1D2E37A5-36FC-414A-8F9B-A9C869EEA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4100" y="1493197"/>
            <a:ext cx="517673" cy="512108"/>
          </a:xfrm>
          <a:prstGeom prst="rect">
            <a:avLst/>
          </a:prstGeom>
        </p:spPr>
      </p:pic>
      <p:sp>
        <p:nvSpPr>
          <p:cNvPr id="22" name="文本框 21">
            <a:extLst>
              <a:ext uri="{FF2B5EF4-FFF2-40B4-BE49-F238E27FC236}">
                <a16:creationId xmlns:a16="http://schemas.microsoft.com/office/drawing/2014/main" id="{F56297E2-CC29-4B38-A46F-1422ED7CBC36}"/>
              </a:ext>
            </a:extLst>
          </p:cNvPr>
          <p:cNvSpPr txBox="1"/>
          <p:nvPr/>
        </p:nvSpPr>
        <p:spPr>
          <a:xfrm>
            <a:off x="4261507" y="2427696"/>
            <a:ext cx="3005951" cy="400110"/>
          </a:xfrm>
          <a:prstGeom prst="rect">
            <a:avLst/>
          </a:prstGeom>
          <a:noFill/>
        </p:spPr>
        <p:txBody>
          <a:bodyPr wrap="none" rtlCol="0">
            <a:spAutoFit/>
          </a:bodyPr>
          <a:lstStyle/>
          <a:p>
            <a:r>
              <a:rPr lang="zh-CN" altLang="en-US" sz="2000" dirty="0">
                <a:latin typeface="+mj-ea"/>
                <a:ea typeface="+mj-ea"/>
              </a:rPr>
              <a:t>一国两制方针确立的过程</a:t>
            </a:r>
          </a:p>
        </p:txBody>
      </p:sp>
      <p:pic>
        <p:nvPicPr>
          <p:cNvPr id="23" name="图片 22">
            <a:extLst>
              <a:ext uri="{FF2B5EF4-FFF2-40B4-BE49-F238E27FC236}">
                <a16:creationId xmlns:a16="http://schemas.microsoft.com/office/drawing/2014/main" id="{FC69B1F3-6704-4FAF-B5F0-FCF7C35F3E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4100" y="2292773"/>
            <a:ext cx="517673" cy="512108"/>
          </a:xfrm>
          <a:prstGeom prst="rect">
            <a:avLst/>
          </a:prstGeom>
        </p:spPr>
      </p:pic>
      <p:cxnSp>
        <p:nvCxnSpPr>
          <p:cNvPr id="7" name="直接连接符 6">
            <a:extLst>
              <a:ext uri="{FF2B5EF4-FFF2-40B4-BE49-F238E27FC236}">
                <a16:creationId xmlns:a16="http://schemas.microsoft.com/office/drawing/2014/main" id="{8377DF69-F8A8-480D-B4BD-08CE45E1E28F}"/>
              </a:ext>
            </a:extLst>
          </p:cNvPr>
          <p:cNvCxnSpPr/>
          <p:nvPr/>
        </p:nvCxnSpPr>
        <p:spPr>
          <a:xfrm>
            <a:off x="3569951" y="1318571"/>
            <a:ext cx="4944241" cy="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F3CE25-BDE0-4460-893B-47EC7C1C94DD}"/>
              </a:ext>
            </a:extLst>
          </p:cNvPr>
          <p:cNvCxnSpPr/>
          <p:nvPr/>
        </p:nvCxnSpPr>
        <p:spPr>
          <a:xfrm>
            <a:off x="3569951" y="2118147"/>
            <a:ext cx="4944241" cy="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09BD45D-4E6C-4977-BA93-B5C55084C006}"/>
              </a:ext>
            </a:extLst>
          </p:cNvPr>
          <p:cNvCxnSpPr/>
          <p:nvPr/>
        </p:nvCxnSpPr>
        <p:spPr>
          <a:xfrm>
            <a:off x="3569951" y="2917723"/>
            <a:ext cx="4944241" cy="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EA74C2D-E643-4FBF-AB90-D33A791C84AF}"/>
              </a:ext>
            </a:extLst>
          </p:cNvPr>
          <p:cNvCxnSpPr/>
          <p:nvPr/>
        </p:nvCxnSpPr>
        <p:spPr>
          <a:xfrm>
            <a:off x="3569951" y="3717300"/>
            <a:ext cx="4944241" cy="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9D411E3-319A-42DC-99D6-B63F217FD42E}"/>
              </a:ext>
            </a:extLst>
          </p:cNvPr>
          <p:cNvSpPr txBox="1"/>
          <p:nvPr/>
        </p:nvSpPr>
        <p:spPr>
          <a:xfrm>
            <a:off x="4261507" y="3227273"/>
            <a:ext cx="3005951" cy="400110"/>
          </a:xfrm>
          <a:prstGeom prst="rect">
            <a:avLst/>
          </a:prstGeom>
          <a:noFill/>
        </p:spPr>
        <p:txBody>
          <a:bodyPr wrap="none" rtlCol="0">
            <a:spAutoFit/>
          </a:bodyPr>
          <a:lstStyle/>
          <a:p>
            <a:r>
              <a:rPr lang="zh-CN" altLang="en-US" sz="2000" dirty="0">
                <a:latin typeface="+mj-ea"/>
                <a:ea typeface="+mj-ea"/>
              </a:rPr>
              <a:t>一国两制方针取得的成就</a:t>
            </a:r>
          </a:p>
        </p:txBody>
      </p:sp>
      <p:pic>
        <p:nvPicPr>
          <p:cNvPr id="27" name="图片 26">
            <a:extLst>
              <a:ext uri="{FF2B5EF4-FFF2-40B4-BE49-F238E27FC236}">
                <a16:creationId xmlns:a16="http://schemas.microsoft.com/office/drawing/2014/main" id="{63D6060C-E8F8-4E7D-B1B4-36D2FFFB05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4100" y="3092350"/>
            <a:ext cx="517673" cy="512108"/>
          </a:xfrm>
          <a:prstGeom prst="rect">
            <a:avLst/>
          </a:prstGeom>
        </p:spPr>
      </p:pic>
      <p:sp>
        <p:nvSpPr>
          <p:cNvPr id="20" name="文本框 19">
            <a:extLst>
              <a:ext uri="{FF2B5EF4-FFF2-40B4-BE49-F238E27FC236}">
                <a16:creationId xmlns:a16="http://schemas.microsoft.com/office/drawing/2014/main" id="{002DA46D-19E5-4D5E-8CC5-1530085FAB5A}"/>
              </a:ext>
            </a:extLst>
          </p:cNvPr>
          <p:cNvSpPr txBox="1"/>
          <p:nvPr/>
        </p:nvSpPr>
        <p:spPr>
          <a:xfrm>
            <a:off x="4261507" y="4078768"/>
            <a:ext cx="2492990" cy="400110"/>
          </a:xfrm>
          <a:prstGeom prst="rect">
            <a:avLst/>
          </a:prstGeom>
          <a:noFill/>
        </p:spPr>
        <p:txBody>
          <a:bodyPr wrap="none" rtlCol="0">
            <a:spAutoFit/>
          </a:bodyPr>
          <a:lstStyle/>
          <a:p>
            <a:r>
              <a:rPr lang="zh-CN" altLang="en-US" sz="2000" dirty="0">
                <a:latin typeface="+mj-ea"/>
                <a:ea typeface="+mj-ea"/>
              </a:rPr>
              <a:t>一国两制方针的完善</a:t>
            </a:r>
          </a:p>
        </p:txBody>
      </p:sp>
      <p:pic>
        <p:nvPicPr>
          <p:cNvPr id="24" name="图片 23">
            <a:extLst>
              <a:ext uri="{FF2B5EF4-FFF2-40B4-BE49-F238E27FC236}">
                <a16:creationId xmlns:a16="http://schemas.microsoft.com/office/drawing/2014/main" id="{F753641F-244E-48E6-B8D3-A9B9CA524C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4100" y="3943845"/>
            <a:ext cx="517673" cy="512108"/>
          </a:xfrm>
          <a:prstGeom prst="rect">
            <a:avLst/>
          </a:prstGeom>
        </p:spPr>
      </p:pic>
      <p:cxnSp>
        <p:nvCxnSpPr>
          <p:cNvPr id="28" name="直接连接符 27">
            <a:extLst>
              <a:ext uri="{FF2B5EF4-FFF2-40B4-BE49-F238E27FC236}">
                <a16:creationId xmlns:a16="http://schemas.microsoft.com/office/drawing/2014/main" id="{964A6DE5-9237-4EDE-B9C8-9B86E1266FA1}"/>
              </a:ext>
            </a:extLst>
          </p:cNvPr>
          <p:cNvCxnSpPr/>
          <p:nvPr/>
        </p:nvCxnSpPr>
        <p:spPr>
          <a:xfrm>
            <a:off x="3569951" y="4568795"/>
            <a:ext cx="4944241" cy="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978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475"/>
                            </p:stCondLst>
                            <p:childTnLst>
                              <p:par>
                                <p:cTn id="11" presetID="2" presetClass="entr" presetSubtype="4"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fill="hold"/>
                                        <p:tgtEl>
                                          <p:spTgt spid="14"/>
                                        </p:tgtEl>
                                        <p:attrNameLst>
                                          <p:attrName>ppt_x</p:attrName>
                                        </p:attrNameLst>
                                      </p:cBhvr>
                                      <p:tavLst>
                                        <p:tav tm="0">
                                          <p:val>
                                            <p:strVal val="#ppt_x"/>
                                          </p:val>
                                        </p:tav>
                                        <p:tav tm="100000">
                                          <p:val>
                                            <p:strVal val="#ppt_x"/>
                                          </p:val>
                                        </p:tav>
                                      </p:tavLst>
                                    </p:anim>
                                    <p:anim calcmode="lin" valueType="num">
                                      <p:cBhvr additive="base">
                                        <p:cTn id="14" dur="25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250" fill="hold"/>
                                        <p:tgtEl>
                                          <p:spTgt spid="19"/>
                                        </p:tgtEl>
                                        <p:attrNameLst>
                                          <p:attrName>ppt_x</p:attrName>
                                        </p:attrNameLst>
                                      </p:cBhvr>
                                      <p:tavLst>
                                        <p:tav tm="0">
                                          <p:val>
                                            <p:strVal val="#ppt_x"/>
                                          </p:val>
                                        </p:tav>
                                        <p:tav tm="100000">
                                          <p:val>
                                            <p:strVal val="#ppt_x"/>
                                          </p:val>
                                        </p:tav>
                                      </p:tavLst>
                                    </p:anim>
                                    <p:anim calcmode="lin" valueType="num">
                                      <p:cBhvr additive="base">
                                        <p:cTn id="18" dur="25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250" fill="hold"/>
                                        <p:tgtEl>
                                          <p:spTgt spid="23"/>
                                        </p:tgtEl>
                                        <p:attrNameLst>
                                          <p:attrName>ppt_x</p:attrName>
                                        </p:attrNameLst>
                                      </p:cBhvr>
                                      <p:tavLst>
                                        <p:tav tm="0">
                                          <p:val>
                                            <p:strVal val="#ppt_x"/>
                                          </p:val>
                                        </p:tav>
                                        <p:tav tm="100000">
                                          <p:val>
                                            <p:strVal val="#ppt_x"/>
                                          </p:val>
                                        </p:tav>
                                      </p:tavLst>
                                    </p:anim>
                                    <p:anim calcmode="lin" valueType="num">
                                      <p:cBhvr additive="base">
                                        <p:cTn id="22" dur="25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250" fill="hold"/>
                                        <p:tgtEl>
                                          <p:spTgt spid="27"/>
                                        </p:tgtEl>
                                        <p:attrNameLst>
                                          <p:attrName>ppt_x</p:attrName>
                                        </p:attrNameLst>
                                      </p:cBhvr>
                                      <p:tavLst>
                                        <p:tav tm="0">
                                          <p:val>
                                            <p:strVal val="#ppt_x"/>
                                          </p:val>
                                        </p:tav>
                                        <p:tav tm="100000">
                                          <p:val>
                                            <p:strVal val="#ppt_x"/>
                                          </p:val>
                                        </p:tav>
                                      </p:tavLst>
                                    </p:anim>
                                    <p:anim calcmode="lin" valueType="num">
                                      <p:cBhvr additive="base">
                                        <p:cTn id="26" dur="25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250" fill="hold"/>
                                        <p:tgtEl>
                                          <p:spTgt spid="24"/>
                                        </p:tgtEl>
                                        <p:attrNameLst>
                                          <p:attrName>ppt_x</p:attrName>
                                        </p:attrNameLst>
                                      </p:cBhvr>
                                      <p:tavLst>
                                        <p:tav tm="0">
                                          <p:val>
                                            <p:strVal val="#ppt_x"/>
                                          </p:val>
                                        </p:tav>
                                        <p:tav tm="100000">
                                          <p:val>
                                            <p:strVal val="#ppt_x"/>
                                          </p:val>
                                        </p:tav>
                                      </p:tavLst>
                                    </p:anim>
                                    <p:anim calcmode="lin" valueType="num">
                                      <p:cBhvr additive="base">
                                        <p:cTn id="30" dur="250" fill="hold"/>
                                        <p:tgtEl>
                                          <p:spTgt spid="24"/>
                                        </p:tgtEl>
                                        <p:attrNameLst>
                                          <p:attrName>ppt_y</p:attrName>
                                        </p:attrNameLst>
                                      </p:cBhvr>
                                      <p:tavLst>
                                        <p:tav tm="0">
                                          <p:val>
                                            <p:strVal val="1+#ppt_h/2"/>
                                          </p:val>
                                        </p:tav>
                                        <p:tav tm="100000">
                                          <p:val>
                                            <p:strVal val="#ppt_y"/>
                                          </p:val>
                                        </p:tav>
                                      </p:tavLst>
                                    </p:anim>
                                  </p:childTnLst>
                                </p:cTn>
                              </p:par>
                            </p:childTnLst>
                          </p:cTn>
                        </p:par>
                        <p:par>
                          <p:cTn id="31" fill="hold">
                            <p:stCondLst>
                              <p:cond delay="725"/>
                            </p:stCondLst>
                            <p:childTnLst>
                              <p:par>
                                <p:cTn id="32" presetID="2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250"/>
                                        <p:tgtEl>
                                          <p:spTgt spid="7"/>
                                        </p:tgtEl>
                                      </p:cBhvr>
                                    </p:animEffect>
                                  </p:childTnLst>
                                </p:cTn>
                              </p:par>
                              <p:par>
                                <p:cTn id="35" presetID="22" presetClass="entr" presetSubtype="8"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250"/>
                                        <p:tgtEl>
                                          <p:spTgt spid="17"/>
                                        </p:tgtEl>
                                      </p:cBhvr>
                                    </p:animEffect>
                                  </p:childTnLst>
                                </p:cTn>
                              </p:par>
                              <p:par>
                                <p:cTn id="38" presetID="22" presetClass="entr" presetSubtype="8"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250"/>
                                        <p:tgtEl>
                                          <p:spTgt spid="21"/>
                                        </p:tgtEl>
                                      </p:cBhvr>
                                    </p:animEffect>
                                  </p:childTnLst>
                                </p:cTn>
                              </p:par>
                              <p:par>
                                <p:cTn id="41" presetID="22" presetClass="entr" presetSubtype="8"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250"/>
                                        <p:tgtEl>
                                          <p:spTgt spid="25"/>
                                        </p:tgtEl>
                                      </p:cBhvr>
                                    </p:animEffect>
                                  </p:childTnLst>
                                </p:cTn>
                              </p:par>
                              <p:par>
                                <p:cTn id="44" presetID="22" presetClass="entr" presetSubtype="8"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250"/>
                                        <p:tgtEl>
                                          <p:spTgt spid="28"/>
                                        </p:tgtEl>
                                      </p:cBhvr>
                                    </p:animEffect>
                                  </p:childTnLst>
                                </p:cTn>
                              </p:par>
                              <p:par>
                                <p:cTn id="47" presetID="2" presetClass="entr" presetSubtype="2" fill="hold" grpId="0" nodeType="withEffect">
                                  <p:stCondLst>
                                    <p:cond delay="0"/>
                                  </p:stCondLst>
                                  <p:iterate type="lt">
                                    <p:tmPct val="5417"/>
                                  </p:iterate>
                                  <p:childTnLst>
                                    <p:set>
                                      <p:cBhvr>
                                        <p:cTn id="48" dur="1" fill="hold">
                                          <p:stCondLst>
                                            <p:cond delay="0"/>
                                          </p:stCondLst>
                                        </p:cTn>
                                        <p:tgtEl>
                                          <p:spTgt spid="8"/>
                                        </p:tgtEl>
                                        <p:attrNameLst>
                                          <p:attrName>style.visibility</p:attrName>
                                        </p:attrNameLst>
                                      </p:cBhvr>
                                      <p:to>
                                        <p:strVal val="visible"/>
                                      </p:to>
                                    </p:set>
                                    <p:anim calcmode="lin" valueType="num">
                                      <p:cBhvr additive="base">
                                        <p:cTn id="49" dur="250" fill="hold"/>
                                        <p:tgtEl>
                                          <p:spTgt spid="8"/>
                                        </p:tgtEl>
                                        <p:attrNameLst>
                                          <p:attrName>ppt_x</p:attrName>
                                        </p:attrNameLst>
                                      </p:cBhvr>
                                      <p:tavLst>
                                        <p:tav tm="0">
                                          <p:val>
                                            <p:strVal val="1+#ppt_w/2"/>
                                          </p:val>
                                        </p:tav>
                                        <p:tav tm="100000">
                                          <p:val>
                                            <p:strVal val="#ppt_x"/>
                                          </p:val>
                                        </p:tav>
                                      </p:tavLst>
                                    </p:anim>
                                    <p:anim calcmode="lin" valueType="num">
                                      <p:cBhvr additive="base">
                                        <p:cTn id="50" dur="250" fill="hold"/>
                                        <p:tgtEl>
                                          <p:spTgt spid="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iterate type="lt">
                                    <p:tmPct val="5455"/>
                                  </p:iterate>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250" fill="hold"/>
                                        <p:tgtEl>
                                          <p:spTgt spid="18"/>
                                        </p:tgtEl>
                                        <p:attrNameLst>
                                          <p:attrName>ppt_x</p:attrName>
                                        </p:attrNameLst>
                                      </p:cBhvr>
                                      <p:tavLst>
                                        <p:tav tm="0">
                                          <p:val>
                                            <p:strVal val="1+#ppt_w/2"/>
                                          </p:val>
                                        </p:tav>
                                        <p:tav tm="100000">
                                          <p:val>
                                            <p:strVal val="#ppt_x"/>
                                          </p:val>
                                        </p:tav>
                                      </p:tavLst>
                                    </p:anim>
                                    <p:anim calcmode="lin" valueType="num">
                                      <p:cBhvr additive="base">
                                        <p:cTn id="54" dur="250" fill="hold"/>
                                        <p:tgtEl>
                                          <p:spTgt spid="18"/>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iterate type="lt">
                                    <p:tmPct val="4286"/>
                                  </p:iterate>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250" fill="hold"/>
                                        <p:tgtEl>
                                          <p:spTgt spid="22"/>
                                        </p:tgtEl>
                                        <p:attrNameLst>
                                          <p:attrName>ppt_x</p:attrName>
                                        </p:attrNameLst>
                                      </p:cBhvr>
                                      <p:tavLst>
                                        <p:tav tm="0">
                                          <p:val>
                                            <p:strVal val="1+#ppt_w/2"/>
                                          </p:val>
                                        </p:tav>
                                        <p:tav tm="100000">
                                          <p:val>
                                            <p:strVal val="#ppt_x"/>
                                          </p:val>
                                        </p:tav>
                                      </p:tavLst>
                                    </p:anim>
                                    <p:anim calcmode="lin" valueType="num">
                                      <p:cBhvr additive="base">
                                        <p:cTn id="58" dur="250" fill="hold"/>
                                        <p:tgtEl>
                                          <p:spTgt spid="22"/>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iterate type="lt">
                                    <p:tmPct val="5714"/>
                                  </p:iterate>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250" fill="hold"/>
                                        <p:tgtEl>
                                          <p:spTgt spid="26"/>
                                        </p:tgtEl>
                                        <p:attrNameLst>
                                          <p:attrName>ppt_x</p:attrName>
                                        </p:attrNameLst>
                                      </p:cBhvr>
                                      <p:tavLst>
                                        <p:tav tm="0">
                                          <p:val>
                                            <p:strVal val="1+#ppt_w/2"/>
                                          </p:val>
                                        </p:tav>
                                        <p:tav tm="100000">
                                          <p:val>
                                            <p:strVal val="#ppt_x"/>
                                          </p:val>
                                        </p:tav>
                                      </p:tavLst>
                                    </p:anim>
                                    <p:anim calcmode="lin" valueType="num">
                                      <p:cBhvr additive="base">
                                        <p:cTn id="62" dur="250" fill="hold"/>
                                        <p:tgtEl>
                                          <p:spTgt spid="26"/>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iterate type="lt">
                                    <p:tmPct val="4286"/>
                                  </p:iterate>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250" fill="hold"/>
                                        <p:tgtEl>
                                          <p:spTgt spid="20"/>
                                        </p:tgtEl>
                                        <p:attrNameLst>
                                          <p:attrName>ppt_x</p:attrName>
                                        </p:attrNameLst>
                                      </p:cBhvr>
                                      <p:tavLst>
                                        <p:tav tm="0">
                                          <p:val>
                                            <p:strVal val="1+#ppt_w/2"/>
                                          </p:val>
                                        </p:tav>
                                        <p:tav tm="100000">
                                          <p:val>
                                            <p:strVal val="#ppt_x"/>
                                          </p:val>
                                        </p:tav>
                                      </p:tavLst>
                                    </p:anim>
                                    <p:anim calcmode="lin" valueType="num">
                                      <p:cBhvr additive="base">
                                        <p:cTn id="66" dur="2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8" grpId="0"/>
      <p:bldP spid="22" grpId="0"/>
      <p:bldP spid="26"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713694" y="159932"/>
            <a:ext cx="1415772" cy="461665"/>
          </a:xfrm>
          <a:prstGeom prst="rect">
            <a:avLst/>
          </a:prstGeom>
        </p:spPr>
        <p:txBody>
          <a:bodyPr wrap="none">
            <a:spAutoFit/>
          </a:bodyPr>
          <a:lstStyle/>
          <a:p>
            <a:r>
              <a:rPr lang="zh-CN" altLang="en-US" sz="2400" b="1" dirty="0">
                <a:latin typeface="+mj-ea"/>
                <a:ea typeface="+mj-ea"/>
              </a:rPr>
              <a:t>小组分工</a:t>
            </a:r>
          </a:p>
        </p:txBody>
      </p:sp>
      <p:pic>
        <p:nvPicPr>
          <p:cNvPr id="26" name="图片 25">
            <a:extLst>
              <a:ext uri="{FF2B5EF4-FFF2-40B4-BE49-F238E27FC236}">
                <a16:creationId xmlns:a16="http://schemas.microsoft.com/office/drawing/2014/main" id="{110EB688-6935-4C5A-ACAA-0CD503481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357" y="1949097"/>
            <a:ext cx="1036086" cy="1024947"/>
          </a:xfrm>
          <a:prstGeom prst="rect">
            <a:avLst/>
          </a:prstGeom>
        </p:spPr>
      </p:pic>
    </p:spTree>
    <p:extLst>
      <p:ext uri="{BB962C8B-B14F-4D97-AF65-F5344CB8AC3E}">
        <p14:creationId xmlns:p14="http://schemas.microsoft.com/office/powerpoint/2010/main" val="4100627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B17FA29-30BD-442C-A087-8A380CA205E9}"/>
              </a:ext>
            </a:extLst>
          </p:cNvPr>
          <p:cNvPicPr>
            <a:picLocks noChangeAspect="1"/>
          </p:cNvPicPr>
          <p:nvPr/>
        </p:nvPicPr>
        <p:blipFill rotWithShape="1">
          <a:blip r:embed="rId3">
            <a:extLst>
              <a:ext uri="{28A0092B-C50C-407E-A947-70E740481C1C}">
                <a14:useLocalDpi xmlns:a14="http://schemas.microsoft.com/office/drawing/2010/main" val="0"/>
              </a:ext>
            </a:extLst>
          </a:blip>
          <a:srcRect l="1201" r="36991" b="2780"/>
          <a:stretch/>
        </p:blipFill>
        <p:spPr>
          <a:xfrm>
            <a:off x="0" y="839258"/>
            <a:ext cx="5267325" cy="4304241"/>
          </a:xfrm>
          <a:prstGeom prst="rect">
            <a:avLst/>
          </a:prstGeom>
        </p:spPr>
      </p:pic>
      <p:pic>
        <p:nvPicPr>
          <p:cNvPr id="8" name="图片 7">
            <a:extLst>
              <a:ext uri="{FF2B5EF4-FFF2-40B4-BE49-F238E27FC236}">
                <a16:creationId xmlns:a16="http://schemas.microsoft.com/office/drawing/2014/main" id="{3135F9D4-1CF8-4476-93C0-E594ED25CDC7}"/>
              </a:ext>
            </a:extLst>
          </p:cNvPr>
          <p:cNvPicPr>
            <a:picLocks noChangeAspect="1"/>
          </p:cNvPicPr>
          <p:nvPr/>
        </p:nvPicPr>
        <p:blipFill rotWithShape="1">
          <a:blip r:embed="rId4">
            <a:extLst>
              <a:ext uri="{28A0092B-C50C-407E-A947-70E740481C1C}">
                <a14:useLocalDpi xmlns:a14="http://schemas.microsoft.com/office/drawing/2010/main" val="0"/>
              </a:ext>
            </a:extLst>
          </a:blip>
          <a:srcRect r="13875" b="8347"/>
          <a:stretch/>
        </p:blipFill>
        <p:spPr>
          <a:xfrm>
            <a:off x="5259862" y="1917269"/>
            <a:ext cx="3884138" cy="3226230"/>
          </a:xfrm>
          <a:prstGeom prst="rect">
            <a:avLst/>
          </a:prstGeom>
        </p:spPr>
      </p:pic>
      <p:pic>
        <p:nvPicPr>
          <p:cNvPr id="10" name="图片 9" descr="2">
            <a:extLst>
              <a:ext uri="{FF2B5EF4-FFF2-40B4-BE49-F238E27FC236}">
                <a16:creationId xmlns:a16="http://schemas.microsoft.com/office/drawing/2014/main" id="{5C9FBDBF-7B53-4950-869D-4CC59D0C3562}"/>
              </a:ext>
            </a:extLst>
          </p:cNvPr>
          <p:cNvPicPr>
            <a:picLocks noChangeAspect="1"/>
          </p:cNvPicPr>
          <p:nvPr/>
        </p:nvPicPr>
        <p:blipFill>
          <a:blip r:embed="rId5"/>
          <a:stretch>
            <a:fillRect/>
          </a:stretch>
        </p:blipFill>
        <p:spPr>
          <a:xfrm>
            <a:off x="7369087" y="88679"/>
            <a:ext cx="1499414" cy="2528020"/>
          </a:xfrm>
          <a:prstGeom prst="rect">
            <a:avLst/>
          </a:prstGeom>
        </p:spPr>
      </p:pic>
      <p:sp>
        <p:nvSpPr>
          <p:cNvPr id="5" name="矩形 4">
            <a:extLst>
              <a:ext uri="{FF2B5EF4-FFF2-40B4-BE49-F238E27FC236}">
                <a16:creationId xmlns:a16="http://schemas.microsoft.com/office/drawing/2014/main" id="{9481B30B-5D63-4E42-8263-4CD172A4A5C2}"/>
              </a:ext>
            </a:extLst>
          </p:cNvPr>
          <p:cNvSpPr/>
          <p:nvPr/>
        </p:nvSpPr>
        <p:spPr>
          <a:xfrm>
            <a:off x="2141038" y="1841490"/>
            <a:ext cx="5085633" cy="1446550"/>
          </a:xfrm>
          <a:prstGeom prst="rect">
            <a:avLst/>
          </a:prstGeom>
        </p:spPr>
        <p:txBody>
          <a:bodyPr wrap="square">
            <a:spAutoFit/>
          </a:bodyPr>
          <a:lstStyle/>
          <a:p>
            <a:pPr algn="ctr"/>
            <a:r>
              <a:rPr lang="zh-CN" altLang="en-US" sz="8800" b="1" dirty="0">
                <a:ln>
                  <a:solidFill>
                    <a:schemeClr val="bg1"/>
                  </a:solidFill>
                </a:ln>
                <a:solidFill>
                  <a:srgbClr val="C00000"/>
                </a:solidFill>
                <a:latin typeface="+mj-ea"/>
                <a:ea typeface="+mj-ea"/>
              </a:rPr>
              <a:t>感谢聆听</a:t>
            </a:r>
            <a:endParaRPr lang="en-US" altLang="zh-CN" sz="8800" b="1" dirty="0">
              <a:ln>
                <a:solidFill>
                  <a:schemeClr val="bg1"/>
                </a:solidFill>
              </a:ln>
              <a:solidFill>
                <a:srgbClr val="C00000"/>
              </a:solidFill>
              <a:latin typeface="+mj-ea"/>
              <a:ea typeface="+mj-ea"/>
            </a:endParaRPr>
          </a:p>
        </p:txBody>
      </p:sp>
      <p:sp>
        <p:nvSpPr>
          <p:cNvPr id="13" name="矩形 12">
            <a:extLst>
              <a:ext uri="{FF2B5EF4-FFF2-40B4-BE49-F238E27FC236}">
                <a16:creationId xmlns:a16="http://schemas.microsoft.com/office/drawing/2014/main" id="{C2C1FB8A-D20A-475B-BE53-666C7854D5C3}"/>
              </a:ext>
            </a:extLst>
          </p:cNvPr>
          <p:cNvSpPr/>
          <p:nvPr/>
        </p:nvSpPr>
        <p:spPr>
          <a:xfrm>
            <a:off x="34471" y="28591"/>
            <a:ext cx="2670629" cy="400110"/>
          </a:xfrm>
          <a:prstGeom prst="rect">
            <a:avLst/>
          </a:prstGeom>
          <a:ln>
            <a:solidFill>
              <a:srgbClr val="C00000"/>
            </a:solidFill>
            <a:prstDash val="sysDot"/>
          </a:ln>
        </p:spPr>
        <p:txBody>
          <a:bodyPr wrap="square">
            <a:spAutoFit/>
          </a:bodyPr>
          <a:lstStyle/>
          <a:p>
            <a:pPr algn="ctr"/>
            <a:r>
              <a:rPr lang="zh-CN" altLang="en-US" sz="2000" dirty="0">
                <a:solidFill>
                  <a:srgbClr val="C00000"/>
                </a:solidFill>
                <a:latin typeface="+mj-ea"/>
                <a:ea typeface="+mj-ea"/>
              </a:rPr>
              <a:t>三团十三连</a:t>
            </a:r>
            <a:r>
              <a:rPr lang="en-US" altLang="zh-CN" sz="2000" dirty="0">
                <a:solidFill>
                  <a:srgbClr val="C00000"/>
                </a:solidFill>
                <a:latin typeface="+mj-ea"/>
                <a:ea typeface="+mj-ea"/>
              </a:rPr>
              <a:t>8</a:t>
            </a:r>
            <a:r>
              <a:rPr lang="zh-CN" altLang="en-US" sz="2000" dirty="0">
                <a:solidFill>
                  <a:srgbClr val="C00000"/>
                </a:solidFill>
                <a:latin typeface="+mj-ea"/>
                <a:ea typeface="+mj-ea"/>
              </a:rPr>
              <a:t>组</a:t>
            </a:r>
          </a:p>
        </p:txBody>
      </p:sp>
      <p:pic>
        <p:nvPicPr>
          <p:cNvPr id="14" name="图片 13">
            <a:extLst>
              <a:ext uri="{FF2B5EF4-FFF2-40B4-BE49-F238E27FC236}">
                <a16:creationId xmlns:a16="http://schemas.microsoft.com/office/drawing/2014/main" id="{2765E036-9A5B-4722-AC10-42F55E01E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2199" y="696035"/>
            <a:ext cx="1119603" cy="1107565"/>
          </a:xfrm>
          <a:prstGeom prst="rect">
            <a:avLst/>
          </a:prstGeom>
        </p:spPr>
      </p:pic>
    </p:spTree>
    <p:extLst>
      <p:ext uri="{BB962C8B-B14F-4D97-AF65-F5344CB8AC3E}">
        <p14:creationId xmlns:p14="http://schemas.microsoft.com/office/powerpoint/2010/main" val="36178024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75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75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750"/>
                            </p:stCondLst>
                            <p:childTnLst>
                              <p:par>
                                <p:cTn id="25" presetID="53" presetClass="entr" presetSubtype="16"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par>
                          <p:cTn id="30" fill="hold">
                            <p:stCondLst>
                              <p:cond delay="1250"/>
                            </p:stCondLst>
                            <p:childTnLst>
                              <p:par>
                                <p:cTn id="31" presetID="53" presetClass="entr" presetSubtype="16"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45D6B07-1F06-433D-901E-C2721DF57F87}"/>
              </a:ext>
            </a:extLst>
          </p:cNvPr>
          <p:cNvPicPr>
            <a:picLocks noChangeAspect="1"/>
          </p:cNvPicPr>
          <p:nvPr/>
        </p:nvPicPr>
        <p:blipFill rotWithShape="1">
          <a:blip r:embed="rId4">
            <a:extLst>
              <a:ext uri="{28A0092B-C50C-407E-A947-70E740481C1C}">
                <a14:useLocalDpi xmlns:a14="http://schemas.microsoft.com/office/drawing/2010/main" val="0"/>
              </a:ext>
            </a:extLst>
          </a:blip>
          <a:srcRect l="2361" t="-726" r="3168" b="2851"/>
          <a:stretch/>
        </p:blipFill>
        <p:spPr>
          <a:xfrm>
            <a:off x="0" y="998196"/>
            <a:ext cx="9144000" cy="4145304"/>
          </a:xfrm>
          <a:prstGeom prst="rect">
            <a:avLst/>
          </a:prstGeom>
        </p:spPr>
      </p:pic>
      <p:sp>
        <p:nvSpPr>
          <p:cNvPr id="8" name="文本框 7">
            <a:extLst>
              <a:ext uri="{FF2B5EF4-FFF2-40B4-BE49-F238E27FC236}">
                <a16:creationId xmlns:a16="http://schemas.microsoft.com/office/drawing/2014/main" id="{691DC3B8-182E-49D6-A08F-BE940CC676CD}"/>
              </a:ext>
            </a:extLst>
          </p:cNvPr>
          <p:cNvSpPr txBox="1"/>
          <p:nvPr/>
        </p:nvSpPr>
        <p:spPr>
          <a:xfrm>
            <a:off x="2748433" y="2023143"/>
            <a:ext cx="3647152" cy="553998"/>
          </a:xfrm>
          <a:prstGeom prst="rect">
            <a:avLst/>
          </a:prstGeom>
          <a:noFill/>
        </p:spPr>
        <p:txBody>
          <a:bodyPr wrap="none" rtlCol="0">
            <a:spAutoFit/>
          </a:bodyPr>
          <a:lstStyle/>
          <a:p>
            <a:pPr algn="ctr"/>
            <a:r>
              <a:rPr lang="zh-CN" altLang="en-US" sz="3000" b="1" dirty="0">
                <a:latin typeface="+mj-ea"/>
                <a:ea typeface="+mj-ea"/>
              </a:rPr>
              <a:t>第七章主要内容分析</a:t>
            </a:r>
          </a:p>
        </p:txBody>
      </p:sp>
      <p:pic>
        <p:nvPicPr>
          <p:cNvPr id="9" name="图片 8">
            <a:extLst>
              <a:ext uri="{FF2B5EF4-FFF2-40B4-BE49-F238E27FC236}">
                <a16:creationId xmlns:a16="http://schemas.microsoft.com/office/drawing/2014/main" id="{01D042CD-A4E9-4BD0-8543-D00FE5DDA8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3957" y="816755"/>
            <a:ext cx="1036086" cy="1024947"/>
          </a:xfrm>
          <a:prstGeom prst="rect">
            <a:avLst/>
          </a:prstGeom>
        </p:spPr>
      </p:pic>
      <p:pic>
        <p:nvPicPr>
          <p:cNvPr id="10" name="图片 9" descr="2">
            <a:extLst>
              <a:ext uri="{FF2B5EF4-FFF2-40B4-BE49-F238E27FC236}">
                <a16:creationId xmlns:a16="http://schemas.microsoft.com/office/drawing/2014/main" id="{766E8669-349E-49B6-8080-3E8F0016F843}"/>
              </a:ext>
            </a:extLst>
          </p:cNvPr>
          <p:cNvPicPr>
            <a:picLocks noChangeAspect="1"/>
          </p:cNvPicPr>
          <p:nvPr/>
        </p:nvPicPr>
        <p:blipFill>
          <a:blip r:embed="rId6"/>
          <a:stretch>
            <a:fillRect/>
          </a:stretch>
        </p:blipFill>
        <p:spPr>
          <a:xfrm flipH="1">
            <a:off x="594256" y="348343"/>
            <a:ext cx="1958755" cy="3302473"/>
          </a:xfrm>
          <a:prstGeom prst="rect">
            <a:avLst/>
          </a:prstGeom>
        </p:spPr>
      </p:pic>
    </p:spTree>
    <p:extLst>
      <p:ext uri="{BB962C8B-B14F-4D97-AF65-F5344CB8AC3E}">
        <p14:creationId xmlns:p14="http://schemas.microsoft.com/office/powerpoint/2010/main" val="11933931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12" presetClass="entr" presetSubtype="4" fill="hold" grpId="0" nodeType="with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713694" y="159932"/>
            <a:ext cx="2954655" cy="461665"/>
          </a:xfrm>
          <a:prstGeom prst="rect">
            <a:avLst/>
          </a:prstGeom>
        </p:spPr>
        <p:txBody>
          <a:bodyPr wrap="none">
            <a:spAutoFit/>
          </a:bodyPr>
          <a:lstStyle/>
          <a:p>
            <a:r>
              <a:rPr lang="zh-CN" altLang="en-US" sz="2400" b="1" dirty="0">
                <a:latin typeface="+mj-ea"/>
                <a:ea typeface="+mj-ea"/>
              </a:rPr>
              <a:t>第七章主要内容分析</a:t>
            </a:r>
          </a:p>
        </p:txBody>
      </p:sp>
      <p:grpSp>
        <p:nvGrpSpPr>
          <p:cNvPr id="2" name="组合 1">
            <a:extLst>
              <a:ext uri="{FF2B5EF4-FFF2-40B4-BE49-F238E27FC236}">
                <a16:creationId xmlns:a16="http://schemas.microsoft.com/office/drawing/2014/main" id="{A74FDC66-2346-456C-AC24-4B73F79CF2F0}"/>
              </a:ext>
            </a:extLst>
          </p:cNvPr>
          <p:cNvGrpSpPr/>
          <p:nvPr/>
        </p:nvGrpSpPr>
        <p:grpSpPr>
          <a:xfrm>
            <a:off x="1916429" y="1241841"/>
            <a:ext cx="5413899" cy="461665"/>
            <a:chOff x="460375" y="976502"/>
            <a:chExt cx="5413899" cy="461665"/>
          </a:xfrm>
        </p:grpSpPr>
        <p:sp>
          <p:nvSpPr>
            <p:cNvPr id="9" name="矩形 8">
              <a:extLst>
                <a:ext uri="{FF2B5EF4-FFF2-40B4-BE49-F238E27FC236}">
                  <a16:creationId xmlns:a16="http://schemas.microsoft.com/office/drawing/2014/main" id="{522B66C1-4F5D-4EB8-9303-85D9FD58AAC4}"/>
                </a:ext>
              </a:extLst>
            </p:cNvPr>
            <p:cNvSpPr/>
            <p:nvPr/>
          </p:nvSpPr>
          <p:spPr>
            <a:xfrm>
              <a:off x="792434" y="976502"/>
              <a:ext cx="5081840"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党的十一届三中全会</a:t>
              </a:r>
              <a:r>
                <a:rPr lang="en-US" altLang="zh-CN" sz="2400" b="1" dirty="0">
                  <a:solidFill>
                    <a:srgbClr val="C00000"/>
                  </a:solidFill>
                  <a:latin typeface="微软雅黑" panose="020B0503020204020204" pitchFamily="34" charset="-122"/>
                  <a:ea typeface="微软雅黑" panose="020B0503020204020204" pitchFamily="34" charset="-122"/>
                </a:rPr>
                <a:t>&amp;</a:t>
              </a:r>
              <a:r>
                <a:rPr lang="zh-CN" altLang="en-US" sz="2400" b="1" dirty="0">
                  <a:solidFill>
                    <a:srgbClr val="C00000"/>
                  </a:solidFill>
                  <a:latin typeface="微软雅黑" panose="020B0503020204020204" pitchFamily="34" charset="-122"/>
                  <a:ea typeface="微软雅黑" panose="020B0503020204020204" pitchFamily="34" charset="-122"/>
                </a:rPr>
                <a:t>完成拨乱反正</a:t>
              </a:r>
            </a:p>
          </p:txBody>
        </p:sp>
        <p:grpSp>
          <p:nvGrpSpPr>
            <p:cNvPr id="10" name="组合 9">
              <a:extLst>
                <a:ext uri="{FF2B5EF4-FFF2-40B4-BE49-F238E27FC236}">
                  <a16:creationId xmlns:a16="http://schemas.microsoft.com/office/drawing/2014/main" id="{7A5271E6-7BF0-4C25-9F0E-5EC0FE44A10B}"/>
                </a:ext>
              </a:extLst>
            </p:cNvPr>
            <p:cNvGrpSpPr/>
            <p:nvPr/>
          </p:nvGrpSpPr>
          <p:grpSpPr>
            <a:xfrm flipV="1">
              <a:off x="460375" y="1048190"/>
              <a:ext cx="224744" cy="298764"/>
              <a:chOff x="460375" y="1145304"/>
              <a:chExt cx="224744" cy="386843"/>
            </a:xfrm>
          </p:grpSpPr>
          <p:cxnSp>
            <p:nvCxnSpPr>
              <p:cNvPr id="11" name="直接连接符 10">
                <a:extLst>
                  <a:ext uri="{FF2B5EF4-FFF2-40B4-BE49-F238E27FC236}">
                    <a16:creationId xmlns:a16="http://schemas.microsoft.com/office/drawing/2014/main" id="{31950DD4-F40B-46FE-8D8A-20D2D8799855}"/>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8D325F1-AD2E-401F-8A5E-E4F3D8204BAC}"/>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5A659C5-91B1-4F83-81EE-2776B2D1C4C8}"/>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3" name="组合 2">
            <a:extLst>
              <a:ext uri="{FF2B5EF4-FFF2-40B4-BE49-F238E27FC236}">
                <a16:creationId xmlns:a16="http://schemas.microsoft.com/office/drawing/2014/main" id="{1866B550-CC17-43DB-AC72-D160517095F1}"/>
              </a:ext>
            </a:extLst>
          </p:cNvPr>
          <p:cNvGrpSpPr/>
          <p:nvPr/>
        </p:nvGrpSpPr>
        <p:grpSpPr>
          <a:xfrm>
            <a:off x="1916429" y="1917142"/>
            <a:ext cx="2363384" cy="461665"/>
            <a:chOff x="460375" y="1516924"/>
            <a:chExt cx="2363384" cy="461665"/>
          </a:xfrm>
        </p:grpSpPr>
        <p:sp>
          <p:nvSpPr>
            <p:cNvPr id="15" name="矩形 14">
              <a:extLst>
                <a:ext uri="{FF2B5EF4-FFF2-40B4-BE49-F238E27FC236}">
                  <a16:creationId xmlns:a16="http://schemas.microsoft.com/office/drawing/2014/main" id="{25DECF16-4D09-49D6-8992-DF45503E310A}"/>
                </a:ext>
              </a:extLst>
            </p:cNvPr>
            <p:cNvSpPr/>
            <p:nvPr/>
          </p:nvSpPr>
          <p:spPr>
            <a:xfrm>
              <a:off x="792434" y="1516924"/>
              <a:ext cx="2031325"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改革开放起步</a:t>
              </a:r>
            </a:p>
          </p:txBody>
        </p:sp>
        <p:grpSp>
          <p:nvGrpSpPr>
            <p:cNvPr id="16" name="组合 15">
              <a:extLst>
                <a:ext uri="{FF2B5EF4-FFF2-40B4-BE49-F238E27FC236}">
                  <a16:creationId xmlns:a16="http://schemas.microsoft.com/office/drawing/2014/main" id="{0AFAED5F-B47C-4095-9DCF-BA6794DB5A6E}"/>
                </a:ext>
              </a:extLst>
            </p:cNvPr>
            <p:cNvGrpSpPr/>
            <p:nvPr/>
          </p:nvGrpSpPr>
          <p:grpSpPr>
            <a:xfrm flipV="1">
              <a:off x="460375" y="1588612"/>
              <a:ext cx="224744" cy="298764"/>
              <a:chOff x="460375" y="1145304"/>
              <a:chExt cx="224744" cy="386843"/>
            </a:xfrm>
          </p:grpSpPr>
          <p:cxnSp>
            <p:nvCxnSpPr>
              <p:cNvPr id="17" name="直接连接符 16">
                <a:extLst>
                  <a:ext uri="{FF2B5EF4-FFF2-40B4-BE49-F238E27FC236}">
                    <a16:creationId xmlns:a16="http://schemas.microsoft.com/office/drawing/2014/main" id="{AD776A53-1DBF-48B1-A819-CE19664D6071}"/>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07D682F-6BF2-4283-9C43-A43210390D48}"/>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F08040-C8E5-44B4-BA31-5AEC31DEE373}"/>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4" name="组合 3">
            <a:extLst>
              <a:ext uri="{FF2B5EF4-FFF2-40B4-BE49-F238E27FC236}">
                <a16:creationId xmlns:a16="http://schemas.microsoft.com/office/drawing/2014/main" id="{4E45F022-E310-4EBB-A5EF-5A475079A786}"/>
              </a:ext>
            </a:extLst>
          </p:cNvPr>
          <p:cNvGrpSpPr/>
          <p:nvPr/>
        </p:nvGrpSpPr>
        <p:grpSpPr>
          <a:xfrm>
            <a:off x="1916429" y="2592443"/>
            <a:ext cx="4210044" cy="461665"/>
            <a:chOff x="446858" y="2063283"/>
            <a:chExt cx="4210044" cy="461665"/>
          </a:xfrm>
        </p:grpSpPr>
        <p:sp>
          <p:nvSpPr>
            <p:cNvPr id="21" name="矩形 20">
              <a:extLst>
                <a:ext uri="{FF2B5EF4-FFF2-40B4-BE49-F238E27FC236}">
                  <a16:creationId xmlns:a16="http://schemas.microsoft.com/office/drawing/2014/main" id="{9184D357-3E4B-450C-8591-BA30069F1062}"/>
                </a:ext>
              </a:extLst>
            </p:cNvPr>
            <p:cNvSpPr/>
            <p:nvPr/>
          </p:nvSpPr>
          <p:spPr>
            <a:xfrm>
              <a:off x="778917" y="2063283"/>
              <a:ext cx="3877985"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社会主义初级阶段基本路线</a:t>
              </a:r>
            </a:p>
          </p:txBody>
        </p:sp>
        <p:grpSp>
          <p:nvGrpSpPr>
            <p:cNvPr id="22" name="组合 21">
              <a:extLst>
                <a:ext uri="{FF2B5EF4-FFF2-40B4-BE49-F238E27FC236}">
                  <a16:creationId xmlns:a16="http://schemas.microsoft.com/office/drawing/2014/main" id="{1527CB59-C640-4854-83C8-5A1C94376402}"/>
                </a:ext>
              </a:extLst>
            </p:cNvPr>
            <p:cNvGrpSpPr/>
            <p:nvPr/>
          </p:nvGrpSpPr>
          <p:grpSpPr>
            <a:xfrm flipV="1">
              <a:off x="446858" y="2134971"/>
              <a:ext cx="224744" cy="298764"/>
              <a:chOff x="460375" y="1145304"/>
              <a:chExt cx="224744" cy="386843"/>
            </a:xfrm>
          </p:grpSpPr>
          <p:cxnSp>
            <p:nvCxnSpPr>
              <p:cNvPr id="23" name="直接连接符 22">
                <a:extLst>
                  <a:ext uri="{FF2B5EF4-FFF2-40B4-BE49-F238E27FC236}">
                    <a16:creationId xmlns:a16="http://schemas.microsoft.com/office/drawing/2014/main" id="{2EC486A7-0FF3-4C6B-8D44-BDFA8D2CE758}"/>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C5930CE-822F-420F-A883-CBE810F603FA}"/>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162F75A-7548-4B28-867D-CF57629798EE}"/>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76B5068B-276A-4238-A552-561244290FAD}"/>
              </a:ext>
            </a:extLst>
          </p:cNvPr>
          <p:cNvGrpSpPr/>
          <p:nvPr/>
        </p:nvGrpSpPr>
        <p:grpSpPr>
          <a:xfrm>
            <a:off x="1914477" y="3943045"/>
            <a:ext cx="1747831" cy="461665"/>
            <a:chOff x="460375" y="3089878"/>
            <a:chExt cx="1747831" cy="461665"/>
          </a:xfrm>
        </p:grpSpPr>
        <p:sp>
          <p:nvSpPr>
            <p:cNvPr id="32" name="矩形 31">
              <a:extLst>
                <a:ext uri="{FF2B5EF4-FFF2-40B4-BE49-F238E27FC236}">
                  <a16:creationId xmlns:a16="http://schemas.microsoft.com/office/drawing/2014/main" id="{385228EA-FA8D-4E42-99EF-55F2C4450EBE}"/>
                </a:ext>
              </a:extLst>
            </p:cNvPr>
            <p:cNvSpPr/>
            <p:nvPr/>
          </p:nvSpPr>
          <p:spPr>
            <a:xfrm>
              <a:off x="792434" y="3089878"/>
              <a:ext cx="1415772"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南方谈话</a:t>
              </a:r>
            </a:p>
          </p:txBody>
        </p:sp>
        <p:grpSp>
          <p:nvGrpSpPr>
            <p:cNvPr id="33" name="组合 32">
              <a:extLst>
                <a:ext uri="{FF2B5EF4-FFF2-40B4-BE49-F238E27FC236}">
                  <a16:creationId xmlns:a16="http://schemas.microsoft.com/office/drawing/2014/main" id="{4CF9D104-9555-42EA-B206-F96363874573}"/>
                </a:ext>
              </a:extLst>
            </p:cNvPr>
            <p:cNvGrpSpPr/>
            <p:nvPr/>
          </p:nvGrpSpPr>
          <p:grpSpPr>
            <a:xfrm flipV="1">
              <a:off x="460375" y="3161566"/>
              <a:ext cx="224744" cy="298764"/>
              <a:chOff x="460375" y="1145304"/>
              <a:chExt cx="224744" cy="386843"/>
            </a:xfrm>
          </p:grpSpPr>
          <p:cxnSp>
            <p:nvCxnSpPr>
              <p:cNvPr id="35" name="直接连接符 34">
                <a:extLst>
                  <a:ext uri="{FF2B5EF4-FFF2-40B4-BE49-F238E27FC236}">
                    <a16:creationId xmlns:a16="http://schemas.microsoft.com/office/drawing/2014/main" id="{48DE4523-C717-47C0-977C-A0D9A0869B68}"/>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5F35D9-1C47-4003-8BB5-A2D9C6958497}"/>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7B0C653-9F9B-45B3-ACE8-04B3523ADC25}"/>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pic>
        <p:nvPicPr>
          <p:cNvPr id="7" name="图片 6">
            <a:extLst>
              <a:ext uri="{FF2B5EF4-FFF2-40B4-BE49-F238E27FC236}">
                <a16:creationId xmlns:a16="http://schemas.microsoft.com/office/drawing/2014/main" id="{68F142B2-6BA9-44EE-BA26-89ED74A420BC}"/>
              </a:ext>
            </a:extLst>
          </p:cNvPr>
          <p:cNvPicPr>
            <a:picLocks noChangeAspect="1"/>
          </p:cNvPicPr>
          <p:nvPr/>
        </p:nvPicPr>
        <p:blipFill>
          <a:blip r:embed="rId4"/>
          <a:stretch>
            <a:fillRect/>
          </a:stretch>
        </p:blipFill>
        <p:spPr>
          <a:xfrm>
            <a:off x="1873654" y="3214643"/>
            <a:ext cx="3072650" cy="646232"/>
          </a:xfrm>
          <a:prstGeom prst="rect">
            <a:avLst/>
          </a:prstGeom>
        </p:spPr>
      </p:pic>
    </p:spTree>
    <p:extLst>
      <p:ext uri="{BB962C8B-B14F-4D97-AF65-F5344CB8AC3E}">
        <p14:creationId xmlns:p14="http://schemas.microsoft.com/office/powerpoint/2010/main" val="114097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anim calcmode="lin" valueType="num">
                                      <p:cBhvr>
                                        <p:cTn id="36" dur="500" fill="hold"/>
                                        <p:tgtEl>
                                          <p:spTgt spid="6"/>
                                        </p:tgtEl>
                                        <p:attrNameLst>
                                          <p:attrName>ppt_x</p:attrName>
                                        </p:attrNameLst>
                                      </p:cBhvr>
                                      <p:tavLst>
                                        <p:tav tm="0">
                                          <p:val>
                                            <p:strVal val="#ppt_x"/>
                                          </p:val>
                                        </p:tav>
                                        <p:tav tm="100000">
                                          <p:val>
                                            <p:strVal val="#ppt_x"/>
                                          </p:val>
                                        </p:tav>
                                      </p:tavLst>
                                    </p:anim>
                                    <p:anim calcmode="lin" valueType="num">
                                      <p:cBhvr>
                                        <p:cTn id="3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713694" y="159932"/>
            <a:ext cx="2954655" cy="461665"/>
          </a:xfrm>
          <a:prstGeom prst="rect">
            <a:avLst/>
          </a:prstGeom>
        </p:spPr>
        <p:txBody>
          <a:bodyPr wrap="none">
            <a:spAutoFit/>
          </a:bodyPr>
          <a:lstStyle/>
          <a:p>
            <a:r>
              <a:rPr lang="zh-CN" altLang="en-US" sz="2400" b="1" dirty="0">
                <a:latin typeface="+mj-ea"/>
                <a:ea typeface="+mj-ea"/>
              </a:rPr>
              <a:t>第七章主要内容分析</a:t>
            </a:r>
          </a:p>
        </p:txBody>
      </p:sp>
      <p:grpSp>
        <p:nvGrpSpPr>
          <p:cNvPr id="2" name="组合 1">
            <a:extLst>
              <a:ext uri="{FF2B5EF4-FFF2-40B4-BE49-F238E27FC236}">
                <a16:creationId xmlns:a16="http://schemas.microsoft.com/office/drawing/2014/main" id="{A74FDC66-2346-456C-AC24-4B73F79CF2F0}"/>
              </a:ext>
            </a:extLst>
          </p:cNvPr>
          <p:cNvGrpSpPr/>
          <p:nvPr/>
        </p:nvGrpSpPr>
        <p:grpSpPr>
          <a:xfrm>
            <a:off x="1916429" y="1241841"/>
            <a:ext cx="5413899" cy="461665"/>
            <a:chOff x="460375" y="976502"/>
            <a:chExt cx="5413899" cy="461665"/>
          </a:xfrm>
        </p:grpSpPr>
        <p:sp>
          <p:nvSpPr>
            <p:cNvPr id="9" name="矩形 8">
              <a:extLst>
                <a:ext uri="{FF2B5EF4-FFF2-40B4-BE49-F238E27FC236}">
                  <a16:creationId xmlns:a16="http://schemas.microsoft.com/office/drawing/2014/main" id="{522B66C1-4F5D-4EB8-9303-85D9FD58AAC4}"/>
                </a:ext>
              </a:extLst>
            </p:cNvPr>
            <p:cNvSpPr/>
            <p:nvPr/>
          </p:nvSpPr>
          <p:spPr>
            <a:xfrm>
              <a:off x="792434" y="976502"/>
              <a:ext cx="5081840"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党的十一届三中全会</a:t>
              </a:r>
              <a:r>
                <a:rPr lang="en-US" altLang="zh-CN" sz="2400" b="1" dirty="0">
                  <a:solidFill>
                    <a:srgbClr val="C00000"/>
                  </a:solidFill>
                  <a:latin typeface="微软雅黑" panose="020B0503020204020204" pitchFamily="34" charset="-122"/>
                  <a:ea typeface="微软雅黑" panose="020B0503020204020204" pitchFamily="34" charset="-122"/>
                </a:rPr>
                <a:t>&amp;</a:t>
              </a:r>
              <a:r>
                <a:rPr lang="zh-CN" altLang="en-US" sz="2400" b="1" dirty="0">
                  <a:solidFill>
                    <a:srgbClr val="C00000"/>
                  </a:solidFill>
                  <a:latin typeface="微软雅黑" panose="020B0503020204020204" pitchFamily="34" charset="-122"/>
                  <a:ea typeface="微软雅黑" panose="020B0503020204020204" pitchFamily="34" charset="-122"/>
                </a:rPr>
                <a:t>完成拨乱反正</a:t>
              </a:r>
            </a:p>
          </p:txBody>
        </p:sp>
        <p:grpSp>
          <p:nvGrpSpPr>
            <p:cNvPr id="10" name="组合 9">
              <a:extLst>
                <a:ext uri="{FF2B5EF4-FFF2-40B4-BE49-F238E27FC236}">
                  <a16:creationId xmlns:a16="http://schemas.microsoft.com/office/drawing/2014/main" id="{7A5271E6-7BF0-4C25-9F0E-5EC0FE44A10B}"/>
                </a:ext>
              </a:extLst>
            </p:cNvPr>
            <p:cNvGrpSpPr/>
            <p:nvPr/>
          </p:nvGrpSpPr>
          <p:grpSpPr>
            <a:xfrm flipV="1">
              <a:off x="460375" y="1048190"/>
              <a:ext cx="224744" cy="298764"/>
              <a:chOff x="460375" y="1145304"/>
              <a:chExt cx="224744" cy="386843"/>
            </a:xfrm>
          </p:grpSpPr>
          <p:cxnSp>
            <p:nvCxnSpPr>
              <p:cNvPr id="11" name="直接连接符 10">
                <a:extLst>
                  <a:ext uri="{FF2B5EF4-FFF2-40B4-BE49-F238E27FC236}">
                    <a16:creationId xmlns:a16="http://schemas.microsoft.com/office/drawing/2014/main" id="{31950DD4-F40B-46FE-8D8A-20D2D8799855}"/>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8D325F1-AD2E-401F-8A5E-E4F3D8204BAC}"/>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5A659C5-91B1-4F83-81EE-2776B2D1C4C8}"/>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3" name="组合 2">
            <a:extLst>
              <a:ext uri="{FF2B5EF4-FFF2-40B4-BE49-F238E27FC236}">
                <a16:creationId xmlns:a16="http://schemas.microsoft.com/office/drawing/2014/main" id="{1866B550-CC17-43DB-AC72-D160517095F1}"/>
              </a:ext>
            </a:extLst>
          </p:cNvPr>
          <p:cNvGrpSpPr/>
          <p:nvPr/>
        </p:nvGrpSpPr>
        <p:grpSpPr>
          <a:xfrm>
            <a:off x="1916429" y="1917142"/>
            <a:ext cx="2363384" cy="461665"/>
            <a:chOff x="460375" y="1516924"/>
            <a:chExt cx="2363384" cy="461665"/>
          </a:xfrm>
        </p:grpSpPr>
        <p:sp>
          <p:nvSpPr>
            <p:cNvPr id="15" name="矩形 14">
              <a:extLst>
                <a:ext uri="{FF2B5EF4-FFF2-40B4-BE49-F238E27FC236}">
                  <a16:creationId xmlns:a16="http://schemas.microsoft.com/office/drawing/2014/main" id="{25DECF16-4D09-49D6-8992-DF45503E310A}"/>
                </a:ext>
              </a:extLst>
            </p:cNvPr>
            <p:cNvSpPr/>
            <p:nvPr/>
          </p:nvSpPr>
          <p:spPr>
            <a:xfrm>
              <a:off x="792434" y="1516924"/>
              <a:ext cx="2031325"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改革开放起步</a:t>
              </a:r>
            </a:p>
          </p:txBody>
        </p:sp>
        <p:grpSp>
          <p:nvGrpSpPr>
            <p:cNvPr id="16" name="组合 15">
              <a:extLst>
                <a:ext uri="{FF2B5EF4-FFF2-40B4-BE49-F238E27FC236}">
                  <a16:creationId xmlns:a16="http://schemas.microsoft.com/office/drawing/2014/main" id="{0AFAED5F-B47C-4095-9DCF-BA6794DB5A6E}"/>
                </a:ext>
              </a:extLst>
            </p:cNvPr>
            <p:cNvGrpSpPr/>
            <p:nvPr/>
          </p:nvGrpSpPr>
          <p:grpSpPr>
            <a:xfrm flipV="1">
              <a:off x="460375" y="1588612"/>
              <a:ext cx="224744" cy="298764"/>
              <a:chOff x="460375" y="1145304"/>
              <a:chExt cx="224744" cy="386843"/>
            </a:xfrm>
          </p:grpSpPr>
          <p:cxnSp>
            <p:nvCxnSpPr>
              <p:cNvPr id="17" name="直接连接符 16">
                <a:extLst>
                  <a:ext uri="{FF2B5EF4-FFF2-40B4-BE49-F238E27FC236}">
                    <a16:creationId xmlns:a16="http://schemas.microsoft.com/office/drawing/2014/main" id="{AD776A53-1DBF-48B1-A819-CE19664D6071}"/>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07D682F-6BF2-4283-9C43-A43210390D48}"/>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F08040-C8E5-44B4-BA31-5AEC31DEE373}"/>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4" name="组合 3">
            <a:extLst>
              <a:ext uri="{FF2B5EF4-FFF2-40B4-BE49-F238E27FC236}">
                <a16:creationId xmlns:a16="http://schemas.microsoft.com/office/drawing/2014/main" id="{4E45F022-E310-4EBB-A5EF-5A475079A786}"/>
              </a:ext>
            </a:extLst>
          </p:cNvPr>
          <p:cNvGrpSpPr/>
          <p:nvPr/>
        </p:nvGrpSpPr>
        <p:grpSpPr>
          <a:xfrm>
            <a:off x="1916429" y="2592443"/>
            <a:ext cx="4210044" cy="461665"/>
            <a:chOff x="446858" y="2063283"/>
            <a:chExt cx="4210044" cy="461665"/>
          </a:xfrm>
        </p:grpSpPr>
        <p:sp>
          <p:nvSpPr>
            <p:cNvPr id="21" name="矩形 20">
              <a:extLst>
                <a:ext uri="{FF2B5EF4-FFF2-40B4-BE49-F238E27FC236}">
                  <a16:creationId xmlns:a16="http://schemas.microsoft.com/office/drawing/2014/main" id="{9184D357-3E4B-450C-8591-BA30069F1062}"/>
                </a:ext>
              </a:extLst>
            </p:cNvPr>
            <p:cNvSpPr/>
            <p:nvPr/>
          </p:nvSpPr>
          <p:spPr>
            <a:xfrm>
              <a:off x="778917" y="2063283"/>
              <a:ext cx="3877985"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社会主义初级阶段基本路线</a:t>
              </a:r>
            </a:p>
          </p:txBody>
        </p:sp>
        <p:grpSp>
          <p:nvGrpSpPr>
            <p:cNvPr id="22" name="组合 21">
              <a:extLst>
                <a:ext uri="{FF2B5EF4-FFF2-40B4-BE49-F238E27FC236}">
                  <a16:creationId xmlns:a16="http://schemas.microsoft.com/office/drawing/2014/main" id="{1527CB59-C640-4854-83C8-5A1C94376402}"/>
                </a:ext>
              </a:extLst>
            </p:cNvPr>
            <p:cNvGrpSpPr/>
            <p:nvPr/>
          </p:nvGrpSpPr>
          <p:grpSpPr>
            <a:xfrm flipV="1">
              <a:off x="446858" y="2134971"/>
              <a:ext cx="224744" cy="298764"/>
              <a:chOff x="460375" y="1145304"/>
              <a:chExt cx="224744" cy="386843"/>
            </a:xfrm>
          </p:grpSpPr>
          <p:cxnSp>
            <p:nvCxnSpPr>
              <p:cNvPr id="23" name="直接连接符 22">
                <a:extLst>
                  <a:ext uri="{FF2B5EF4-FFF2-40B4-BE49-F238E27FC236}">
                    <a16:creationId xmlns:a16="http://schemas.microsoft.com/office/drawing/2014/main" id="{2EC486A7-0FF3-4C6B-8D44-BDFA8D2CE758}"/>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C5930CE-822F-420F-A883-CBE810F603FA}"/>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162F75A-7548-4B28-867D-CF57629798EE}"/>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76B5068B-276A-4238-A552-561244290FAD}"/>
              </a:ext>
            </a:extLst>
          </p:cNvPr>
          <p:cNvGrpSpPr/>
          <p:nvPr/>
        </p:nvGrpSpPr>
        <p:grpSpPr>
          <a:xfrm>
            <a:off x="1914477" y="3943045"/>
            <a:ext cx="1747831" cy="461665"/>
            <a:chOff x="460375" y="3089878"/>
            <a:chExt cx="1747831" cy="461665"/>
          </a:xfrm>
        </p:grpSpPr>
        <p:sp>
          <p:nvSpPr>
            <p:cNvPr id="32" name="矩形 31">
              <a:extLst>
                <a:ext uri="{FF2B5EF4-FFF2-40B4-BE49-F238E27FC236}">
                  <a16:creationId xmlns:a16="http://schemas.microsoft.com/office/drawing/2014/main" id="{385228EA-FA8D-4E42-99EF-55F2C4450EBE}"/>
                </a:ext>
              </a:extLst>
            </p:cNvPr>
            <p:cNvSpPr/>
            <p:nvPr/>
          </p:nvSpPr>
          <p:spPr>
            <a:xfrm>
              <a:off x="792434" y="3089878"/>
              <a:ext cx="1415772"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南方谈话</a:t>
              </a:r>
            </a:p>
          </p:txBody>
        </p:sp>
        <p:grpSp>
          <p:nvGrpSpPr>
            <p:cNvPr id="33" name="组合 32">
              <a:extLst>
                <a:ext uri="{FF2B5EF4-FFF2-40B4-BE49-F238E27FC236}">
                  <a16:creationId xmlns:a16="http://schemas.microsoft.com/office/drawing/2014/main" id="{4CF9D104-9555-42EA-B206-F96363874573}"/>
                </a:ext>
              </a:extLst>
            </p:cNvPr>
            <p:cNvGrpSpPr/>
            <p:nvPr/>
          </p:nvGrpSpPr>
          <p:grpSpPr>
            <a:xfrm flipV="1">
              <a:off x="460375" y="3161566"/>
              <a:ext cx="224744" cy="298764"/>
              <a:chOff x="460375" y="1145304"/>
              <a:chExt cx="224744" cy="386843"/>
            </a:xfrm>
          </p:grpSpPr>
          <p:cxnSp>
            <p:nvCxnSpPr>
              <p:cNvPr id="35" name="直接连接符 34">
                <a:extLst>
                  <a:ext uri="{FF2B5EF4-FFF2-40B4-BE49-F238E27FC236}">
                    <a16:creationId xmlns:a16="http://schemas.microsoft.com/office/drawing/2014/main" id="{48DE4523-C717-47C0-977C-A0D9A0869B68}"/>
                  </a:ext>
                </a:extLst>
              </p:cNvPr>
              <p:cNvCxnSpPr/>
              <p:nvPr/>
            </p:nvCxnSpPr>
            <p:spPr>
              <a:xfrm>
                <a:off x="460375" y="1145304"/>
                <a:ext cx="0" cy="3868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5F35D9-1C47-4003-8BB5-A2D9C6958497}"/>
                  </a:ext>
                </a:extLst>
              </p:cNvPr>
              <p:cNvCxnSpPr>
                <a:cxnSpLocks/>
              </p:cNvCxnSpPr>
              <p:nvPr/>
            </p:nvCxnSpPr>
            <p:spPr>
              <a:xfrm>
                <a:off x="574675" y="1145304"/>
                <a:ext cx="0" cy="297734"/>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7B0C653-9F9B-45B3-ACE8-04B3523ADC25}"/>
                  </a:ext>
                </a:extLst>
              </p:cNvPr>
              <p:cNvCxnSpPr>
                <a:cxnSpLocks/>
              </p:cNvCxnSpPr>
              <p:nvPr/>
            </p:nvCxnSpPr>
            <p:spPr>
              <a:xfrm>
                <a:off x="685119" y="1145304"/>
                <a:ext cx="0" cy="18343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pic>
        <p:nvPicPr>
          <p:cNvPr id="7" name="图片 6">
            <a:extLst>
              <a:ext uri="{FF2B5EF4-FFF2-40B4-BE49-F238E27FC236}">
                <a16:creationId xmlns:a16="http://schemas.microsoft.com/office/drawing/2014/main" id="{68F142B2-6BA9-44EE-BA26-89ED74A420BC}"/>
              </a:ext>
            </a:extLst>
          </p:cNvPr>
          <p:cNvPicPr>
            <a:picLocks noChangeAspect="1"/>
          </p:cNvPicPr>
          <p:nvPr/>
        </p:nvPicPr>
        <p:blipFill>
          <a:blip r:embed="rId3"/>
          <a:stretch>
            <a:fillRect/>
          </a:stretch>
        </p:blipFill>
        <p:spPr>
          <a:xfrm>
            <a:off x="1873653" y="3128921"/>
            <a:ext cx="4131421" cy="868910"/>
          </a:xfrm>
          <a:prstGeom prst="rect">
            <a:avLst/>
          </a:prstGeom>
        </p:spPr>
      </p:pic>
    </p:spTree>
    <p:extLst>
      <p:ext uri="{BB962C8B-B14F-4D97-AF65-F5344CB8AC3E}">
        <p14:creationId xmlns:p14="http://schemas.microsoft.com/office/powerpoint/2010/main" val="181847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539E8-7B2C-409C-AE56-FF531237204A}"/>
              </a:ext>
            </a:extLst>
          </p:cNvPr>
          <p:cNvSpPr>
            <a:spLocks noGrp="1"/>
          </p:cNvSpPr>
          <p:nvPr>
            <p:ph type="title"/>
          </p:nvPr>
        </p:nvSpPr>
        <p:spPr/>
        <p:txBody>
          <a:bodyPr/>
          <a:lstStyle/>
          <a:p>
            <a:endParaRPr lang="zh-CN" altLang="en-US"/>
          </a:p>
        </p:txBody>
      </p:sp>
      <p:pic>
        <p:nvPicPr>
          <p:cNvPr id="4" name="引入">
            <a:hlinkClick r:id="" action="ppaction://media"/>
            <a:extLst>
              <a:ext uri="{FF2B5EF4-FFF2-40B4-BE49-F238E27FC236}">
                <a16:creationId xmlns:a16="http://schemas.microsoft.com/office/drawing/2014/main" id="{5C380D0D-2751-4BF7-AA45-E1CD6E82A1F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6814" y="281667"/>
            <a:ext cx="8141775" cy="4580165"/>
          </a:xfrm>
        </p:spPr>
      </p:pic>
    </p:spTree>
    <p:extLst>
      <p:ext uri="{BB962C8B-B14F-4D97-AF65-F5344CB8AC3E}">
        <p14:creationId xmlns:p14="http://schemas.microsoft.com/office/powerpoint/2010/main" val="18996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45D6B07-1F06-433D-901E-C2721DF57F87}"/>
              </a:ext>
            </a:extLst>
          </p:cNvPr>
          <p:cNvPicPr>
            <a:picLocks noChangeAspect="1"/>
          </p:cNvPicPr>
          <p:nvPr/>
        </p:nvPicPr>
        <p:blipFill rotWithShape="1">
          <a:blip r:embed="rId3">
            <a:extLst>
              <a:ext uri="{28A0092B-C50C-407E-A947-70E740481C1C}">
                <a14:useLocalDpi xmlns:a14="http://schemas.microsoft.com/office/drawing/2010/main" val="0"/>
              </a:ext>
            </a:extLst>
          </a:blip>
          <a:srcRect l="2361" t="-726" r="3168" b="2851"/>
          <a:stretch/>
        </p:blipFill>
        <p:spPr>
          <a:xfrm>
            <a:off x="0" y="998196"/>
            <a:ext cx="9144000" cy="4145304"/>
          </a:xfrm>
          <a:prstGeom prst="rect">
            <a:avLst/>
          </a:prstGeom>
        </p:spPr>
      </p:pic>
      <p:sp>
        <p:nvSpPr>
          <p:cNvPr id="8" name="文本框 7">
            <a:extLst>
              <a:ext uri="{FF2B5EF4-FFF2-40B4-BE49-F238E27FC236}">
                <a16:creationId xmlns:a16="http://schemas.microsoft.com/office/drawing/2014/main" id="{691DC3B8-182E-49D6-A08F-BE940CC676CD}"/>
              </a:ext>
            </a:extLst>
          </p:cNvPr>
          <p:cNvSpPr txBox="1"/>
          <p:nvPr/>
        </p:nvSpPr>
        <p:spPr>
          <a:xfrm>
            <a:off x="2363711" y="2023143"/>
            <a:ext cx="4416594" cy="553998"/>
          </a:xfrm>
          <a:prstGeom prst="rect">
            <a:avLst/>
          </a:prstGeom>
          <a:noFill/>
        </p:spPr>
        <p:txBody>
          <a:bodyPr wrap="none" rtlCol="0">
            <a:spAutoFit/>
          </a:bodyPr>
          <a:lstStyle/>
          <a:p>
            <a:pPr algn="ctr"/>
            <a:r>
              <a:rPr lang="zh-CN" altLang="en-US" sz="3000" b="1" dirty="0">
                <a:latin typeface="+mj-ea"/>
                <a:ea typeface="+mj-ea"/>
              </a:rPr>
              <a:t>提出一国两制方针的背景</a:t>
            </a:r>
          </a:p>
        </p:txBody>
      </p:sp>
      <p:pic>
        <p:nvPicPr>
          <p:cNvPr id="9" name="图片 8">
            <a:extLst>
              <a:ext uri="{FF2B5EF4-FFF2-40B4-BE49-F238E27FC236}">
                <a16:creationId xmlns:a16="http://schemas.microsoft.com/office/drawing/2014/main" id="{01D042CD-A4E9-4BD0-8543-D00FE5DDA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957" y="816755"/>
            <a:ext cx="1036086" cy="1024947"/>
          </a:xfrm>
          <a:prstGeom prst="rect">
            <a:avLst/>
          </a:prstGeom>
        </p:spPr>
      </p:pic>
      <p:pic>
        <p:nvPicPr>
          <p:cNvPr id="10" name="图片 9" descr="2">
            <a:extLst>
              <a:ext uri="{FF2B5EF4-FFF2-40B4-BE49-F238E27FC236}">
                <a16:creationId xmlns:a16="http://schemas.microsoft.com/office/drawing/2014/main" id="{766E8669-349E-49B6-8080-3E8F0016F843}"/>
              </a:ext>
            </a:extLst>
          </p:cNvPr>
          <p:cNvPicPr>
            <a:picLocks noChangeAspect="1"/>
          </p:cNvPicPr>
          <p:nvPr/>
        </p:nvPicPr>
        <p:blipFill>
          <a:blip r:embed="rId5"/>
          <a:stretch>
            <a:fillRect/>
          </a:stretch>
        </p:blipFill>
        <p:spPr>
          <a:xfrm flipH="1">
            <a:off x="594256" y="348343"/>
            <a:ext cx="1958755" cy="3302473"/>
          </a:xfrm>
          <a:prstGeom prst="rect">
            <a:avLst/>
          </a:prstGeom>
        </p:spPr>
      </p:pic>
    </p:spTree>
    <p:extLst>
      <p:ext uri="{BB962C8B-B14F-4D97-AF65-F5344CB8AC3E}">
        <p14:creationId xmlns:p14="http://schemas.microsoft.com/office/powerpoint/2010/main" val="1432069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12" presetClass="entr" presetSubtype="4" fill="hold" grpId="0" nodeType="with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084A84C-5203-4A7A-A6E5-D93CEACC834F}"/>
              </a:ext>
            </a:extLst>
          </p:cNvPr>
          <p:cNvSpPr/>
          <p:nvPr/>
        </p:nvSpPr>
        <p:spPr>
          <a:xfrm>
            <a:off x="712251" y="159932"/>
            <a:ext cx="3570208" cy="461665"/>
          </a:xfrm>
          <a:prstGeom prst="rect">
            <a:avLst/>
          </a:prstGeom>
        </p:spPr>
        <p:txBody>
          <a:bodyPr wrap="none">
            <a:spAutoFit/>
          </a:bodyPr>
          <a:lstStyle/>
          <a:p>
            <a:r>
              <a:rPr lang="zh-CN" altLang="en-US" sz="2400" b="1" dirty="0">
                <a:latin typeface="+mj-ea"/>
                <a:ea typeface="+mj-ea"/>
              </a:rPr>
              <a:t>提出一国两制方针的背景</a:t>
            </a:r>
          </a:p>
        </p:txBody>
      </p:sp>
      <p:sp>
        <p:nvSpPr>
          <p:cNvPr id="10" name="矩形 17">
            <a:extLst>
              <a:ext uri="{FF2B5EF4-FFF2-40B4-BE49-F238E27FC236}">
                <a16:creationId xmlns:a16="http://schemas.microsoft.com/office/drawing/2014/main" id="{3DFB285E-7B96-44FC-A5D4-90679FBB5C10}"/>
              </a:ext>
            </a:extLst>
          </p:cNvPr>
          <p:cNvSpPr>
            <a:spLocks noChangeArrowheads="1"/>
          </p:cNvSpPr>
          <p:nvPr/>
        </p:nvSpPr>
        <p:spPr bwMode="auto">
          <a:xfrm>
            <a:off x="339521" y="1085317"/>
            <a:ext cx="82804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实现祖国统一始终是全体中华儿女的共同愿望。中国必须统一，也必然统一。</a:t>
            </a:r>
            <a:endParaRPr lang="zh-CN" altLang="en-US"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6035A0C6-4C48-4BD5-ABFD-341E7634B4B8}"/>
              </a:ext>
            </a:extLst>
          </p:cNvPr>
          <p:cNvGrpSpPr/>
          <p:nvPr/>
        </p:nvGrpSpPr>
        <p:grpSpPr>
          <a:xfrm>
            <a:off x="3601470" y="2693656"/>
            <a:ext cx="5018451" cy="825520"/>
            <a:chOff x="3287349" y="2603500"/>
            <a:chExt cx="5018451" cy="825520"/>
          </a:xfrm>
        </p:grpSpPr>
        <p:sp>
          <p:nvSpPr>
            <p:cNvPr id="3" name="矩形 10">
              <a:extLst>
                <a:ext uri="{FF2B5EF4-FFF2-40B4-BE49-F238E27FC236}">
                  <a16:creationId xmlns:a16="http://schemas.microsoft.com/office/drawing/2014/main" id="{FA6281DE-9567-400B-A2EE-F8E346DDD645}"/>
                </a:ext>
              </a:extLst>
            </p:cNvPr>
            <p:cNvSpPr>
              <a:spLocks noChangeArrowheads="1"/>
            </p:cNvSpPr>
            <p:nvPr/>
          </p:nvSpPr>
          <p:spPr bwMode="auto">
            <a:xfrm>
              <a:off x="3442924" y="2665972"/>
              <a:ext cx="4862876"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accent1"/>
                  </a:solidFill>
                  <a:latin typeface="+mj-ea"/>
                  <a:ea typeface="+mj-ea"/>
                </a:rPr>
                <a:t>“一国两制”构想最早是为解决台湾问题提出的，但首先被运用于解决香港、澳门回归祖国问题上，并取得成功。</a:t>
              </a:r>
            </a:p>
          </p:txBody>
        </p:sp>
        <p:sp>
          <p:nvSpPr>
            <p:cNvPr id="2" name="半闭框 1">
              <a:extLst>
                <a:ext uri="{FF2B5EF4-FFF2-40B4-BE49-F238E27FC236}">
                  <a16:creationId xmlns:a16="http://schemas.microsoft.com/office/drawing/2014/main" id="{68598B0B-7797-450D-A0E1-C6E0749F5DE2}"/>
                </a:ext>
              </a:extLst>
            </p:cNvPr>
            <p:cNvSpPr/>
            <p:nvPr/>
          </p:nvSpPr>
          <p:spPr>
            <a:xfrm>
              <a:off x="3287349" y="2603500"/>
              <a:ext cx="311150" cy="311150"/>
            </a:xfrm>
            <a:prstGeom prst="halfFrame">
              <a:avLst>
                <a:gd name="adj1" fmla="val 15263"/>
                <a:gd name="adj2" fmla="val 15263"/>
              </a:avLst>
            </a:prstGeom>
            <a:solidFill>
              <a:srgbClr val="B80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半闭框 12">
              <a:extLst>
                <a:ext uri="{FF2B5EF4-FFF2-40B4-BE49-F238E27FC236}">
                  <a16:creationId xmlns:a16="http://schemas.microsoft.com/office/drawing/2014/main" id="{48B157AB-3CDF-4997-AB16-B3A1402F79B0}"/>
                </a:ext>
              </a:extLst>
            </p:cNvPr>
            <p:cNvSpPr/>
            <p:nvPr/>
          </p:nvSpPr>
          <p:spPr>
            <a:xfrm flipH="1" flipV="1">
              <a:off x="7994650" y="3117870"/>
              <a:ext cx="311150" cy="311150"/>
            </a:xfrm>
            <a:prstGeom prst="halfFrame">
              <a:avLst>
                <a:gd name="adj1" fmla="val 15263"/>
                <a:gd name="adj2" fmla="val 15263"/>
              </a:avLst>
            </a:prstGeom>
            <a:solidFill>
              <a:srgbClr val="B80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026" name="Picture 2">
            <a:extLst>
              <a:ext uri="{FF2B5EF4-FFF2-40B4-BE49-F238E27FC236}">
                <a16:creationId xmlns:a16="http://schemas.microsoft.com/office/drawing/2014/main" id="{DA3E4C55-826F-4748-9186-FC87858D5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21" y="2072953"/>
            <a:ext cx="30480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4510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anim calcmode="lin" valueType="num">
                                      <p:cBhvr>
                                        <p:cTn id="13" dur="500" fill="hold"/>
                                        <p:tgtEl>
                                          <p:spTgt spid="1026"/>
                                        </p:tgtEl>
                                        <p:attrNameLst>
                                          <p:attrName>ppt_x</p:attrName>
                                        </p:attrNameLst>
                                      </p:cBhvr>
                                      <p:tavLst>
                                        <p:tav tm="0">
                                          <p:val>
                                            <p:strVal val="#ppt_x"/>
                                          </p:val>
                                        </p:tav>
                                        <p:tav tm="100000">
                                          <p:val>
                                            <p:strVal val="#ppt_x"/>
                                          </p:val>
                                        </p:tav>
                                      </p:tavLst>
                                    </p:anim>
                                    <p:anim calcmode="lin" valueType="num">
                                      <p:cBhvr>
                                        <p:cTn id="14" dur="500" fill="hold"/>
                                        <p:tgtEl>
                                          <p:spTgt spid="10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45D6B07-1F06-433D-901E-C2721DF57F87}"/>
              </a:ext>
            </a:extLst>
          </p:cNvPr>
          <p:cNvPicPr>
            <a:picLocks noChangeAspect="1"/>
          </p:cNvPicPr>
          <p:nvPr/>
        </p:nvPicPr>
        <p:blipFill rotWithShape="1">
          <a:blip r:embed="rId3">
            <a:extLst>
              <a:ext uri="{28A0092B-C50C-407E-A947-70E740481C1C}">
                <a14:useLocalDpi xmlns:a14="http://schemas.microsoft.com/office/drawing/2010/main" val="0"/>
              </a:ext>
            </a:extLst>
          </a:blip>
          <a:srcRect l="2361" t="-726" r="3168" b="2851"/>
          <a:stretch/>
        </p:blipFill>
        <p:spPr>
          <a:xfrm>
            <a:off x="0" y="998196"/>
            <a:ext cx="9144000" cy="4145304"/>
          </a:xfrm>
          <a:prstGeom prst="rect">
            <a:avLst/>
          </a:prstGeom>
        </p:spPr>
      </p:pic>
      <p:sp>
        <p:nvSpPr>
          <p:cNvPr id="8" name="文本框 7">
            <a:extLst>
              <a:ext uri="{FF2B5EF4-FFF2-40B4-BE49-F238E27FC236}">
                <a16:creationId xmlns:a16="http://schemas.microsoft.com/office/drawing/2014/main" id="{691DC3B8-182E-49D6-A08F-BE940CC676CD}"/>
              </a:ext>
            </a:extLst>
          </p:cNvPr>
          <p:cNvSpPr txBox="1"/>
          <p:nvPr/>
        </p:nvSpPr>
        <p:spPr>
          <a:xfrm>
            <a:off x="2363711" y="2023143"/>
            <a:ext cx="4416594" cy="553998"/>
          </a:xfrm>
          <a:prstGeom prst="rect">
            <a:avLst/>
          </a:prstGeom>
          <a:noFill/>
        </p:spPr>
        <p:txBody>
          <a:bodyPr wrap="none" rtlCol="0">
            <a:spAutoFit/>
          </a:bodyPr>
          <a:lstStyle/>
          <a:p>
            <a:pPr algn="ctr"/>
            <a:r>
              <a:rPr lang="zh-CN" altLang="en-US" sz="3000" b="1" dirty="0">
                <a:latin typeface="+mj-ea"/>
                <a:ea typeface="+mj-ea"/>
              </a:rPr>
              <a:t>一国两制方针确立的过程</a:t>
            </a:r>
          </a:p>
        </p:txBody>
      </p:sp>
      <p:pic>
        <p:nvPicPr>
          <p:cNvPr id="9" name="图片 8">
            <a:extLst>
              <a:ext uri="{FF2B5EF4-FFF2-40B4-BE49-F238E27FC236}">
                <a16:creationId xmlns:a16="http://schemas.microsoft.com/office/drawing/2014/main" id="{01D042CD-A4E9-4BD0-8543-D00FE5DDA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957" y="816755"/>
            <a:ext cx="1036086" cy="1024947"/>
          </a:xfrm>
          <a:prstGeom prst="rect">
            <a:avLst/>
          </a:prstGeom>
        </p:spPr>
      </p:pic>
      <p:pic>
        <p:nvPicPr>
          <p:cNvPr id="10" name="图片 9" descr="2">
            <a:extLst>
              <a:ext uri="{FF2B5EF4-FFF2-40B4-BE49-F238E27FC236}">
                <a16:creationId xmlns:a16="http://schemas.microsoft.com/office/drawing/2014/main" id="{766E8669-349E-49B6-8080-3E8F0016F843}"/>
              </a:ext>
            </a:extLst>
          </p:cNvPr>
          <p:cNvPicPr>
            <a:picLocks noChangeAspect="1"/>
          </p:cNvPicPr>
          <p:nvPr/>
        </p:nvPicPr>
        <p:blipFill>
          <a:blip r:embed="rId5"/>
          <a:stretch>
            <a:fillRect/>
          </a:stretch>
        </p:blipFill>
        <p:spPr>
          <a:xfrm flipH="1">
            <a:off x="594256" y="348343"/>
            <a:ext cx="1958755" cy="3302473"/>
          </a:xfrm>
          <a:prstGeom prst="rect">
            <a:avLst/>
          </a:prstGeom>
        </p:spPr>
      </p:pic>
    </p:spTree>
    <p:extLst>
      <p:ext uri="{BB962C8B-B14F-4D97-AF65-F5344CB8AC3E}">
        <p14:creationId xmlns:p14="http://schemas.microsoft.com/office/powerpoint/2010/main" val="1423023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12" presetClass="entr" presetSubtype="4" fill="hold" grpId="0" nodeType="with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党风廉政"/>
</p:tagLst>
</file>

<file path=ppt/theme/theme1.xml><?xml version="1.0" encoding="utf-8"?>
<a:theme xmlns:a="http://schemas.openxmlformats.org/drawingml/2006/main" name="Office 主题​​">
  <a:themeElements>
    <a:clrScheme name="Office 主题​​">
      <a:dk1>
        <a:srgbClr val="000000"/>
      </a:dk1>
      <a:lt1>
        <a:srgbClr val="FFFFFF"/>
      </a:lt1>
      <a:dk2>
        <a:srgbClr val="778495"/>
      </a:dk2>
      <a:lt2>
        <a:srgbClr val="F0F0F0"/>
      </a:lt2>
      <a:accent1>
        <a:srgbClr val="B80106"/>
      </a:accent1>
      <a:accent2>
        <a:srgbClr val="F65050"/>
      </a:accent2>
      <a:accent3>
        <a:srgbClr val="FC7C7C"/>
      </a:accent3>
      <a:accent4>
        <a:srgbClr val="FE6666"/>
      </a:accent4>
      <a:accent5>
        <a:srgbClr val="EE2222"/>
      </a:accent5>
      <a:accent6>
        <a:srgbClr val="D22828"/>
      </a:accent6>
      <a:hlink>
        <a:srgbClr val="B80106"/>
      </a:hlink>
      <a:folHlink>
        <a:srgbClr val="BFBFBF"/>
      </a:folHlink>
    </a:clrScheme>
    <a:fontScheme name="自定义 6">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778495"/>
    </a:dk2>
    <a:lt2>
      <a:srgbClr val="F0F0F0"/>
    </a:lt2>
    <a:accent1>
      <a:srgbClr val="B80106"/>
    </a:accent1>
    <a:accent2>
      <a:srgbClr val="F65050"/>
    </a:accent2>
    <a:accent3>
      <a:srgbClr val="FC7C7C"/>
    </a:accent3>
    <a:accent4>
      <a:srgbClr val="FE6666"/>
    </a:accent4>
    <a:accent5>
      <a:srgbClr val="EE2222"/>
    </a:accent5>
    <a:accent6>
      <a:srgbClr val="D22828"/>
    </a:accent6>
    <a:hlink>
      <a:srgbClr val="B80106"/>
    </a:hlink>
    <a:folHlink>
      <a:srgbClr val="BFBFBF"/>
    </a:folHlink>
  </a:clrScheme>
</a:themeOverride>
</file>

<file path=ppt/theme/themeOverride2.xml><?xml version="1.0" encoding="utf-8"?>
<a:themeOverride xmlns:a="http://schemas.openxmlformats.org/drawingml/2006/main">
  <a:clrScheme name="Office 主题​​">
    <a:dk1>
      <a:srgbClr val="000000"/>
    </a:dk1>
    <a:lt1>
      <a:srgbClr val="FFFFFF"/>
    </a:lt1>
    <a:dk2>
      <a:srgbClr val="778495"/>
    </a:dk2>
    <a:lt2>
      <a:srgbClr val="F0F0F0"/>
    </a:lt2>
    <a:accent1>
      <a:srgbClr val="B80106"/>
    </a:accent1>
    <a:accent2>
      <a:srgbClr val="F65050"/>
    </a:accent2>
    <a:accent3>
      <a:srgbClr val="FC7C7C"/>
    </a:accent3>
    <a:accent4>
      <a:srgbClr val="FE6666"/>
    </a:accent4>
    <a:accent5>
      <a:srgbClr val="EE2222"/>
    </a:accent5>
    <a:accent6>
      <a:srgbClr val="D22828"/>
    </a:accent6>
    <a:hlink>
      <a:srgbClr val="B80106"/>
    </a:hlink>
    <a:folHlink>
      <a:srgbClr val="BFBFBF"/>
    </a:folHlink>
  </a:clrScheme>
</a:themeOverride>
</file>

<file path=ppt/theme/themeOverride3.xml><?xml version="1.0" encoding="utf-8"?>
<a:themeOverride xmlns:a="http://schemas.openxmlformats.org/drawingml/2006/main">
  <a:clrScheme name="Office 主题​​">
    <a:dk1>
      <a:srgbClr val="000000"/>
    </a:dk1>
    <a:lt1>
      <a:srgbClr val="FFFFFF"/>
    </a:lt1>
    <a:dk2>
      <a:srgbClr val="778495"/>
    </a:dk2>
    <a:lt2>
      <a:srgbClr val="F0F0F0"/>
    </a:lt2>
    <a:accent1>
      <a:srgbClr val="B80106"/>
    </a:accent1>
    <a:accent2>
      <a:srgbClr val="F65050"/>
    </a:accent2>
    <a:accent3>
      <a:srgbClr val="FC7C7C"/>
    </a:accent3>
    <a:accent4>
      <a:srgbClr val="FE6666"/>
    </a:accent4>
    <a:accent5>
      <a:srgbClr val="EE2222"/>
    </a:accent5>
    <a:accent6>
      <a:srgbClr val="D22828"/>
    </a:accent6>
    <a:hlink>
      <a:srgbClr val="B80106"/>
    </a:hlink>
    <a:folHlink>
      <a:srgbClr val="BFBFBF"/>
    </a:folHlink>
  </a:clrScheme>
</a:themeOverride>
</file>

<file path=ppt/theme/themeOverride4.xml><?xml version="1.0" encoding="utf-8"?>
<a:themeOverride xmlns:a="http://schemas.openxmlformats.org/drawingml/2006/main">
  <a:clrScheme name="Office 主题​​">
    <a:dk1>
      <a:srgbClr val="000000"/>
    </a:dk1>
    <a:lt1>
      <a:srgbClr val="FFFFFF"/>
    </a:lt1>
    <a:dk2>
      <a:srgbClr val="778495"/>
    </a:dk2>
    <a:lt2>
      <a:srgbClr val="F0F0F0"/>
    </a:lt2>
    <a:accent1>
      <a:srgbClr val="B80106"/>
    </a:accent1>
    <a:accent2>
      <a:srgbClr val="F65050"/>
    </a:accent2>
    <a:accent3>
      <a:srgbClr val="FC7C7C"/>
    </a:accent3>
    <a:accent4>
      <a:srgbClr val="FE6666"/>
    </a:accent4>
    <a:accent5>
      <a:srgbClr val="EE2222"/>
    </a:accent5>
    <a:accent6>
      <a:srgbClr val="D22828"/>
    </a:accent6>
    <a:hlink>
      <a:srgbClr val="B80106"/>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603</TotalTime>
  <Words>1131</Words>
  <Application>Microsoft Office PowerPoint</Application>
  <PresentationFormat>全屏显示(16:9)</PresentationFormat>
  <Paragraphs>105</Paragraphs>
  <Slides>21</Slides>
  <Notes>20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等线</vt:lpstr>
      <vt:lpstr>思源黑体 CN Light</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党风廉政</dc:title>
  <dc:creator>lenovo</dc:creator>
  <cp:lastModifiedBy>叶 奕含</cp:lastModifiedBy>
  <cp:revision>46</cp:revision>
  <dcterms:created xsi:type="dcterms:W3CDTF">2017-09-21T08:02:22Z</dcterms:created>
  <dcterms:modified xsi:type="dcterms:W3CDTF">2023-04-10T01:30:09Z</dcterms:modified>
</cp:coreProperties>
</file>